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326" r:id="rId5"/>
    <p:sldId id="395" r:id="rId6"/>
    <p:sldId id="396" r:id="rId7"/>
    <p:sldId id="393" r:id="rId8"/>
    <p:sldId id="332" r:id="rId9"/>
    <p:sldId id="385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4" r:id="rId20"/>
    <p:sldId id="346" r:id="rId21"/>
    <p:sldId id="347" r:id="rId22"/>
    <p:sldId id="349" r:id="rId23"/>
    <p:sldId id="350" r:id="rId24"/>
    <p:sldId id="352" r:id="rId25"/>
    <p:sldId id="279" r:id="rId26"/>
    <p:sldId id="389" r:id="rId27"/>
    <p:sldId id="390" r:id="rId28"/>
    <p:sldId id="391" r:id="rId29"/>
    <p:sldId id="394" r:id="rId30"/>
    <p:sldId id="353" r:id="rId31"/>
    <p:sldId id="354" r:id="rId32"/>
    <p:sldId id="355" r:id="rId33"/>
    <p:sldId id="356" r:id="rId34"/>
    <p:sldId id="388" r:id="rId35"/>
    <p:sldId id="358" r:id="rId36"/>
    <p:sldId id="359" r:id="rId37"/>
    <p:sldId id="392" r:id="rId38"/>
    <p:sldId id="361" r:id="rId39"/>
    <p:sldId id="362" r:id="rId40"/>
    <p:sldId id="363" r:id="rId41"/>
    <p:sldId id="364" r:id="rId42"/>
    <p:sldId id="366" r:id="rId43"/>
    <p:sldId id="365" r:id="rId44"/>
    <p:sldId id="306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7" r:id="rId62"/>
    <p:sldId id="287" r:id="rId6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15F"/>
    <a:srgbClr val="2D4755"/>
    <a:srgbClr val="AEAFAF"/>
    <a:srgbClr val="C8D5D3"/>
    <a:srgbClr val="4B819F"/>
    <a:srgbClr val="EFF2F4"/>
    <a:srgbClr val="77A6BF"/>
    <a:srgbClr val="A6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F205B-1918-B666-49BA-7A70B66ABE6F}" v="235" dt="2022-05-17T14:04:47.092"/>
    <p1510:client id="{537E8E46-954B-4282-A7CD-B5E31D02E537}" v="60" dt="2022-05-18T00:43:32.166"/>
    <p1510:client id="{1129207D-1ADE-3630-0F4E-DF564B9A98A3}" v="118" dt="2022-05-17T14:39:14.122"/>
    <p1510:client id="{68A04EE6-B2BF-80EE-7FE4-40A80F5FD332}" v="20" dt="2022-05-17T19:43:07.265"/>
    <p1510:client id="{E76BFB94-A380-48E5-BE31-B7D57B173D65}" v="552" dt="2022-05-17T13:38:36.659"/>
    <p1510:client id="{26536A5C-ECF6-19FB-55E2-C7F7F2350BF2}" v="839" dt="2022-05-17T16:45:34.919"/>
    <p1510:client id="{A684BBDB-899F-4C67-8B00-5CD9DAE5AC3E}" v="104" dt="2022-05-17T12:44:11.715"/>
    <p1510:client id="{61DA60A9-FB65-4CB8-AF3D-0DE970F55CF7}" v="842" dt="2022-05-17T13:55:21.244"/>
    <p1510:client id="{50809117-1700-4C26-83E8-701EE81F816C}" v="228" dt="2022-05-17T12:59:48.708"/>
    <p1510:client id="{5E0FD6E7-374E-4051-9F67-0FF0BBD7EE26}" v="2" dt="2022-05-17T14:11:30.544"/>
    <p1510:client id="{739F831A-0139-1B98-3DD8-ED014E8DDBF7}" v="1125" dt="2022-05-17T18:55:52.221"/>
    <p1510:client id="{C0C412CC-E892-C4CE-0A0B-5F8FD7643369}" v="119" dt="2022-05-17T13:01:05.746"/>
    <p1510:client id="{C84AD447-3028-6EF4-1D5A-D9691EF1C813}" v="472" dt="2022-05-17T15:23:11.504"/>
    <p1510:client id="{E431E59E-A902-44BE-A167-FD283B80C942}" v="242" dt="2022-05-17T13:09:28.786"/>
    <p1510:client id="{E9C92368-1C2F-4C69-AFF4-D62B549F87FE}" v="384" dt="2022-05-18T00:57:03.621"/>
    <p1510:client id="{9C2B1933-D703-4AEA-8166-3612EFB4888C}" v="1121" dt="2022-05-18T01:00:37.8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82" autoAdjust="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C8288-C719-4643-8DB2-E1B431CA74B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DCE8C-A5F2-4327-BC20-3101A6352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5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CE8C-A5F2-4327-BC20-3101A63526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6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CE8C-A5F2-4327-BC20-3101A635260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8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r="21028"/>
          <a:stretch/>
        </p:blipFill>
        <p:spPr>
          <a:xfrm>
            <a:off x="10134601" y="0"/>
            <a:ext cx="8153400" cy="102857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7248" y="1868387"/>
            <a:ext cx="877675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House Prices</a:t>
            </a:r>
          </a:p>
          <a:p>
            <a:r>
              <a:rPr lang="en-US" sz="25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 - Advanced Regression Techniques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7248" y="7886700"/>
            <a:ext cx="6920130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KT AIVLE 김진수 문현정 송정우 </a:t>
            </a:r>
            <a:r>
              <a:rPr lang="en-US" sz="2000" err="1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오지수</a:t>
            </a:r>
            <a:r>
              <a:rPr lang="en-US" sz="20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 이윤우</a:t>
            </a:r>
          </a:p>
          <a:p>
            <a:r>
              <a:rPr lang="en-US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22.02.27~22.04.15 (10days)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FA3A5-6D50-4299-BD52-38D912967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438150"/>
            <a:ext cx="22860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9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D5DE6C1B-BAE7-44C1-B4F5-7BC9A51676B7}"/>
              </a:ext>
            </a:extLst>
          </p:cNvPr>
          <p:cNvGrpSpPr/>
          <p:nvPr/>
        </p:nvGrpSpPr>
        <p:grpSpPr>
          <a:xfrm>
            <a:off x="952500" y="3020372"/>
            <a:ext cx="6171429" cy="5785004"/>
            <a:chOff x="1435581" y="3714641"/>
            <a:chExt cx="6171429" cy="5785004"/>
          </a:xfrm>
        </p:grpSpPr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35E62A80-4ABC-4C6D-8AB6-ABA469C4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3714641"/>
              <a:ext cx="6171429" cy="5785004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035387"/>
            <a:ext cx="8488492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0.5,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연도에 상관없이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50,000$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200,000$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사이에 골고루 분포되어 있지만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 200,000$ ~ 450,000$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의 집값을 가지고 있는 집은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2010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년도에 가까울수록 많이 분포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YearRemodAdd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396734"/>
            <a:ext cx="6900433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0.5071009671113862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3.1649482419200737e-96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YearRemodAdd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E5684E-7920-4A92-A0A7-321F19632AE5}"/>
              </a:ext>
            </a:extLst>
          </p:cNvPr>
          <p:cNvGrpSpPr/>
          <p:nvPr/>
        </p:nvGrpSpPr>
        <p:grpSpPr>
          <a:xfrm>
            <a:off x="5688600" y="3357"/>
            <a:ext cx="6834600" cy="636166"/>
            <a:chOff x="5688600" y="3357"/>
            <a:chExt cx="6834600" cy="636166"/>
          </a:xfrm>
        </p:grpSpPr>
        <p:grpSp>
          <p:nvGrpSpPr>
            <p:cNvPr id="6" name="그룹 1">
              <a:extLst>
                <a:ext uri="{FF2B5EF4-FFF2-40B4-BE49-F238E27FC236}">
                  <a16:creationId xmlns:a16="http://schemas.microsoft.com/office/drawing/2014/main" id="{2D9C3ABE-A5A6-2187-087A-EAE95C4AB39E}"/>
                </a:ext>
              </a:extLst>
            </p:cNvPr>
            <p:cNvGrpSpPr/>
            <p:nvPr/>
          </p:nvGrpSpPr>
          <p:grpSpPr>
            <a:xfrm>
              <a:off x="5688600" y="3357"/>
              <a:ext cx="6834600" cy="636166"/>
              <a:chOff x="5688600" y="3357"/>
              <a:chExt cx="6834600" cy="636166"/>
            </a:xfrm>
          </p:grpSpPr>
          <p:sp>
            <p:nvSpPr>
              <p:cNvPr id="44" name="직사각형 76">
                <a:extLst>
                  <a:ext uri="{FF2B5EF4-FFF2-40B4-BE49-F238E27FC236}">
                    <a16:creationId xmlns:a16="http://schemas.microsoft.com/office/drawing/2014/main" id="{B529989E-C52C-BAF1-46B8-6BC3E701ABDC}"/>
                  </a:ext>
                </a:extLst>
              </p:cNvPr>
              <p:cNvSpPr/>
              <p:nvPr/>
            </p:nvSpPr>
            <p:spPr>
              <a:xfrm>
                <a:off x="80259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77">
                <a:extLst>
                  <a:ext uri="{FF2B5EF4-FFF2-40B4-BE49-F238E27FC236}">
                    <a16:creationId xmlns:a16="http://schemas.microsoft.com/office/drawing/2014/main" id="{57B27D78-E16D-D70A-053F-D96CF95DC987}"/>
                  </a:ext>
                </a:extLst>
              </p:cNvPr>
              <p:cNvSpPr/>
              <p:nvPr/>
            </p:nvSpPr>
            <p:spPr>
              <a:xfrm>
                <a:off x="5688600" y="3357"/>
                <a:ext cx="2160000" cy="192487"/>
              </a:xfrm>
              <a:prstGeom prst="rect">
                <a:avLst/>
              </a:prstGeom>
              <a:solidFill>
                <a:srgbClr val="2D47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186FB0"/>
                  </a:solidFill>
                </a:endParaRPr>
              </a:p>
            </p:txBody>
          </p:sp>
          <p:sp>
            <p:nvSpPr>
              <p:cNvPr id="46" name="직사각형 79">
                <a:extLst>
                  <a:ext uri="{FF2B5EF4-FFF2-40B4-BE49-F238E27FC236}">
                    <a16:creationId xmlns:a16="http://schemas.microsoft.com/office/drawing/2014/main" id="{58ABCD22-DAD8-0064-0C84-401CD9CA602D}"/>
                  </a:ext>
                </a:extLst>
              </p:cNvPr>
              <p:cNvSpPr/>
              <p:nvPr/>
            </p:nvSpPr>
            <p:spPr>
              <a:xfrm>
                <a:off x="103632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31F669-448B-4952-82D5-80452EDD55BC}"/>
                  </a:ext>
                </a:extLst>
              </p:cNvPr>
              <p:cNvSpPr txBox="1"/>
              <p:nvPr/>
            </p:nvSpPr>
            <p:spPr>
              <a:xfrm>
                <a:off x="6155616" y="270191"/>
                <a:ext cx="122596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EAFAF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가설 수립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4EB9D5-51CA-4E91-846B-3A12473A1E49}"/>
                  </a:ext>
                </a:extLst>
              </p:cNvPr>
              <p:cNvSpPr txBox="1"/>
              <p:nvPr/>
            </p:nvSpPr>
            <p:spPr>
              <a:xfrm>
                <a:off x="8412990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이변량</a:t>
                </a:r>
                <a:r>
                  <a:rPr lang="ko-KR" altLang="en-US" dirty="0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 분석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4A82C-9FE6-7140-033B-F6B7C6C82E42}"/>
                  </a:ext>
                </a:extLst>
              </p:cNvPr>
              <p:cNvSpPr txBox="1"/>
              <p:nvPr/>
            </p:nvSpPr>
            <p:spPr>
              <a:xfrm>
                <a:off x="10740305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6A7A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추가 분석</a:t>
                </a:r>
              </a:p>
            </p:txBody>
          </p:sp>
        </p:grpSp>
        <p:sp>
          <p:nvSpPr>
            <p:cNvPr id="51" name="직사각형 22">
              <a:extLst>
                <a:ext uri="{FF2B5EF4-FFF2-40B4-BE49-F238E27FC236}">
                  <a16:creationId xmlns:a16="http://schemas.microsoft.com/office/drawing/2014/main" id="{DDE81E68-873D-1A0B-8BDA-D3CE6FB3595D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23">
              <a:extLst>
                <a:ext uri="{FF2B5EF4-FFF2-40B4-BE49-F238E27FC236}">
                  <a16:creationId xmlns:a16="http://schemas.microsoft.com/office/drawing/2014/main" id="{5BADF990-B0F0-4C4D-659B-0279403A5D0A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53" name="직사각형 25">
              <a:extLst>
                <a:ext uri="{FF2B5EF4-FFF2-40B4-BE49-F238E27FC236}">
                  <a16:creationId xmlns:a16="http://schemas.microsoft.com/office/drawing/2014/main" id="{217A0145-728E-CE89-2FE0-C889B914CE21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593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00BB9617-789B-4829-84A9-5CAE3F6D6101}"/>
              </a:ext>
            </a:extLst>
          </p:cNvPr>
          <p:cNvGrpSpPr/>
          <p:nvPr/>
        </p:nvGrpSpPr>
        <p:grpSpPr>
          <a:xfrm>
            <a:off x="838199" y="4076700"/>
            <a:ext cx="6171429" cy="3980124"/>
            <a:chOff x="1435581" y="4665198"/>
            <a:chExt cx="6171429" cy="3980124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3E680007-3648-4FB4-A510-8C444DAD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4665198"/>
              <a:ext cx="6171429" cy="3980124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285012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7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이고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약한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RoofStyle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396734"/>
            <a:ext cx="6900433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 = 6.727304893420313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7.231444779987188e-08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</a:t>
            </a:r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RoofStyle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CF9F82-9E4F-4B03-AB7C-1D4F10163CC8}"/>
              </a:ext>
            </a:extLst>
          </p:cNvPr>
          <p:cNvGrpSpPr/>
          <p:nvPr/>
        </p:nvGrpSpPr>
        <p:grpSpPr>
          <a:xfrm>
            <a:off x="5688600" y="3357"/>
            <a:ext cx="6834600" cy="636166"/>
            <a:chOff x="5688600" y="3357"/>
            <a:chExt cx="6834600" cy="636166"/>
          </a:xfrm>
        </p:grpSpPr>
        <p:grpSp>
          <p:nvGrpSpPr>
            <p:cNvPr id="36" name="그룹 1">
              <a:extLst>
                <a:ext uri="{FF2B5EF4-FFF2-40B4-BE49-F238E27FC236}">
                  <a16:creationId xmlns:a16="http://schemas.microsoft.com/office/drawing/2014/main" id="{1E1D3761-9C71-4F24-80E4-6749EEFEB2F3}"/>
                </a:ext>
              </a:extLst>
            </p:cNvPr>
            <p:cNvGrpSpPr/>
            <p:nvPr/>
          </p:nvGrpSpPr>
          <p:grpSpPr>
            <a:xfrm>
              <a:off x="5688600" y="3357"/>
              <a:ext cx="6834600" cy="636166"/>
              <a:chOff x="5688600" y="3357"/>
              <a:chExt cx="6834600" cy="636166"/>
            </a:xfrm>
          </p:grpSpPr>
          <p:sp>
            <p:nvSpPr>
              <p:cNvPr id="40" name="직사각형 76">
                <a:extLst>
                  <a:ext uri="{FF2B5EF4-FFF2-40B4-BE49-F238E27FC236}">
                    <a16:creationId xmlns:a16="http://schemas.microsoft.com/office/drawing/2014/main" id="{E66B82E4-8DCA-4081-902E-8298FB3BAB91}"/>
                  </a:ext>
                </a:extLst>
              </p:cNvPr>
              <p:cNvSpPr/>
              <p:nvPr/>
            </p:nvSpPr>
            <p:spPr>
              <a:xfrm>
                <a:off x="80259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77">
                <a:extLst>
                  <a:ext uri="{FF2B5EF4-FFF2-40B4-BE49-F238E27FC236}">
                    <a16:creationId xmlns:a16="http://schemas.microsoft.com/office/drawing/2014/main" id="{975CF63D-0EDA-4B9C-B3D4-48DE4F489F8B}"/>
                  </a:ext>
                </a:extLst>
              </p:cNvPr>
              <p:cNvSpPr/>
              <p:nvPr/>
            </p:nvSpPr>
            <p:spPr>
              <a:xfrm>
                <a:off x="5688600" y="3357"/>
                <a:ext cx="2160000" cy="192487"/>
              </a:xfrm>
              <a:prstGeom prst="rect">
                <a:avLst/>
              </a:prstGeom>
              <a:solidFill>
                <a:srgbClr val="2D47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186FB0"/>
                  </a:solidFill>
                </a:endParaRPr>
              </a:p>
            </p:txBody>
          </p:sp>
          <p:sp>
            <p:nvSpPr>
              <p:cNvPr id="42" name="직사각형 79">
                <a:extLst>
                  <a:ext uri="{FF2B5EF4-FFF2-40B4-BE49-F238E27FC236}">
                    <a16:creationId xmlns:a16="http://schemas.microsoft.com/office/drawing/2014/main" id="{0890D721-62AA-4131-BE32-AE261F00D818}"/>
                  </a:ext>
                </a:extLst>
              </p:cNvPr>
              <p:cNvSpPr/>
              <p:nvPr/>
            </p:nvSpPr>
            <p:spPr>
              <a:xfrm>
                <a:off x="103632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F6E05F-0EAF-49D5-ACD7-F3B3E50BD2F2}"/>
                  </a:ext>
                </a:extLst>
              </p:cNvPr>
              <p:cNvSpPr txBox="1"/>
              <p:nvPr/>
            </p:nvSpPr>
            <p:spPr>
              <a:xfrm>
                <a:off x="6155616" y="270191"/>
                <a:ext cx="122596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EAFAF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가설 수립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C0ECB4-7BF5-4A9B-AEDF-E64EAC8973AA}"/>
                  </a:ext>
                </a:extLst>
              </p:cNvPr>
              <p:cNvSpPr txBox="1"/>
              <p:nvPr/>
            </p:nvSpPr>
            <p:spPr>
              <a:xfrm>
                <a:off x="8412990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이변량</a:t>
                </a:r>
                <a:r>
                  <a:rPr lang="ko-KR" altLang="en-US" dirty="0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 분석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71C7FE6-1E83-427E-92EC-4EAE4C0DB9C8}"/>
                  </a:ext>
                </a:extLst>
              </p:cNvPr>
              <p:cNvSpPr txBox="1"/>
              <p:nvPr/>
            </p:nvSpPr>
            <p:spPr>
              <a:xfrm>
                <a:off x="10740305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6A7A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추가 분석</a:t>
                </a:r>
              </a:p>
            </p:txBody>
          </p:sp>
        </p:grpSp>
        <p:sp>
          <p:nvSpPr>
            <p:cNvPr id="37" name="직사각형 22">
              <a:extLst>
                <a:ext uri="{FF2B5EF4-FFF2-40B4-BE49-F238E27FC236}">
                  <a16:creationId xmlns:a16="http://schemas.microsoft.com/office/drawing/2014/main" id="{EFE71961-C774-44C9-9F2F-F1E4EB0D6C84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23">
              <a:extLst>
                <a:ext uri="{FF2B5EF4-FFF2-40B4-BE49-F238E27FC236}">
                  <a16:creationId xmlns:a16="http://schemas.microsoft.com/office/drawing/2014/main" id="{6220363C-438C-47B3-B2A4-511659CE6651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9" name="직사각형 25">
              <a:extLst>
                <a:ext uri="{FF2B5EF4-FFF2-40B4-BE49-F238E27FC236}">
                  <a16:creationId xmlns:a16="http://schemas.microsoft.com/office/drawing/2014/main" id="{57A2F1B4-7CFD-4C91-9B00-A1AC0DDCA38A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05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F67B2FFB-8946-49EE-9A9F-0EB918095F00}"/>
              </a:ext>
            </a:extLst>
          </p:cNvPr>
          <p:cNvGrpSpPr/>
          <p:nvPr/>
        </p:nvGrpSpPr>
        <p:grpSpPr>
          <a:xfrm>
            <a:off x="952499" y="4248629"/>
            <a:ext cx="6171429" cy="3858343"/>
            <a:chOff x="1953818" y="4321592"/>
            <a:chExt cx="6171429" cy="3858343"/>
          </a:xfrm>
        </p:grpSpPr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61F86610-BB53-4A88-8DE2-D52215401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3818" y="4321592"/>
              <a:ext cx="6171429" cy="3858343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285011"/>
            <a:ext cx="6486369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64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이고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수렴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지하실이 없는 집의 평균이 가장 낮음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en-US" altLang="ko-KR" sz="2800" i="0" u="none" strike="noStrike" kern="1200" cap="none" spc="0" normalizeH="0" baseline="0" noProof="0" err="1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BsmtExposure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 = 63.939761270066455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7.557758359196251e-50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BsmtExposure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431056-9C76-4558-A334-2C45FB4F920A}"/>
              </a:ext>
            </a:extLst>
          </p:cNvPr>
          <p:cNvGrpSpPr/>
          <p:nvPr/>
        </p:nvGrpSpPr>
        <p:grpSpPr>
          <a:xfrm>
            <a:off x="5688600" y="3357"/>
            <a:ext cx="6834600" cy="636166"/>
            <a:chOff x="5688600" y="3357"/>
            <a:chExt cx="6834600" cy="636166"/>
          </a:xfrm>
        </p:grpSpPr>
        <p:grpSp>
          <p:nvGrpSpPr>
            <p:cNvPr id="25" name="그룹 1">
              <a:extLst>
                <a:ext uri="{FF2B5EF4-FFF2-40B4-BE49-F238E27FC236}">
                  <a16:creationId xmlns:a16="http://schemas.microsoft.com/office/drawing/2014/main" id="{1BA25FCD-2C38-4F4C-A656-2439AC4C01A6}"/>
                </a:ext>
              </a:extLst>
            </p:cNvPr>
            <p:cNvGrpSpPr/>
            <p:nvPr/>
          </p:nvGrpSpPr>
          <p:grpSpPr>
            <a:xfrm>
              <a:off x="5688600" y="3357"/>
              <a:ext cx="6834600" cy="636166"/>
              <a:chOff x="5688600" y="3357"/>
              <a:chExt cx="6834600" cy="636166"/>
            </a:xfrm>
          </p:grpSpPr>
          <p:sp>
            <p:nvSpPr>
              <p:cNvPr id="29" name="직사각형 76">
                <a:extLst>
                  <a:ext uri="{FF2B5EF4-FFF2-40B4-BE49-F238E27FC236}">
                    <a16:creationId xmlns:a16="http://schemas.microsoft.com/office/drawing/2014/main" id="{D89BAECA-607D-4AE7-A097-BD72AB152CCF}"/>
                  </a:ext>
                </a:extLst>
              </p:cNvPr>
              <p:cNvSpPr/>
              <p:nvPr/>
            </p:nvSpPr>
            <p:spPr>
              <a:xfrm>
                <a:off x="80259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77">
                <a:extLst>
                  <a:ext uri="{FF2B5EF4-FFF2-40B4-BE49-F238E27FC236}">
                    <a16:creationId xmlns:a16="http://schemas.microsoft.com/office/drawing/2014/main" id="{71F9512D-7089-4166-B977-9F9DE29ED1E8}"/>
                  </a:ext>
                </a:extLst>
              </p:cNvPr>
              <p:cNvSpPr/>
              <p:nvPr/>
            </p:nvSpPr>
            <p:spPr>
              <a:xfrm>
                <a:off x="5688600" y="3357"/>
                <a:ext cx="2160000" cy="192487"/>
              </a:xfrm>
              <a:prstGeom prst="rect">
                <a:avLst/>
              </a:prstGeom>
              <a:solidFill>
                <a:srgbClr val="2D47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186FB0"/>
                  </a:solidFill>
                </a:endParaRPr>
              </a:p>
            </p:txBody>
          </p:sp>
          <p:sp>
            <p:nvSpPr>
              <p:cNvPr id="43" name="직사각형 79">
                <a:extLst>
                  <a:ext uri="{FF2B5EF4-FFF2-40B4-BE49-F238E27FC236}">
                    <a16:creationId xmlns:a16="http://schemas.microsoft.com/office/drawing/2014/main" id="{E537C147-5B31-4764-A6FD-0FFFBF7378EA}"/>
                  </a:ext>
                </a:extLst>
              </p:cNvPr>
              <p:cNvSpPr/>
              <p:nvPr/>
            </p:nvSpPr>
            <p:spPr>
              <a:xfrm>
                <a:off x="103632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3B9A78-D8A9-4E6B-B7CE-4EE90861F26A}"/>
                  </a:ext>
                </a:extLst>
              </p:cNvPr>
              <p:cNvSpPr txBox="1"/>
              <p:nvPr/>
            </p:nvSpPr>
            <p:spPr>
              <a:xfrm>
                <a:off x="6155616" y="270191"/>
                <a:ext cx="122596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EAFAF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가설 수립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96B2DA-5C35-4630-8F8C-9786C94EA2FF}"/>
                  </a:ext>
                </a:extLst>
              </p:cNvPr>
              <p:cNvSpPr txBox="1"/>
              <p:nvPr/>
            </p:nvSpPr>
            <p:spPr>
              <a:xfrm>
                <a:off x="8412990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이변량</a:t>
                </a:r>
                <a:r>
                  <a:rPr lang="ko-KR" altLang="en-US" dirty="0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 분석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CDEE5A-B26A-48A4-8468-505CC2370713}"/>
                  </a:ext>
                </a:extLst>
              </p:cNvPr>
              <p:cNvSpPr txBox="1"/>
              <p:nvPr/>
            </p:nvSpPr>
            <p:spPr>
              <a:xfrm>
                <a:off x="10740305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6A7A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추가 분석</a:t>
                </a:r>
              </a:p>
            </p:txBody>
          </p:sp>
        </p:grpSp>
        <p:sp>
          <p:nvSpPr>
            <p:cNvPr id="26" name="직사각형 22">
              <a:extLst>
                <a:ext uri="{FF2B5EF4-FFF2-40B4-BE49-F238E27FC236}">
                  <a16:creationId xmlns:a16="http://schemas.microsoft.com/office/drawing/2014/main" id="{EC10AB69-75E0-4AFE-8D24-C14BC63D3190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3">
              <a:extLst>
                <a:ext uri="{FF2B5EF4-FFF2-40B4-BE49-F238E27FC236}">
                  <a16:creationId xmlns:a16="http://schemas.microsoft.com/office/drawing/2014/main" id="{0AD67B6D-64EB-459F-BD64-C151AFF63D3D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8" name="직사각형 25">
              <a:extLst>
                <a:ext uri="{FF2B5EF4-FFF2-40B4-BE49-F238E27FC236}">
                  <a16:creationId xmlns:a16="http://schemas.microsoft.com/office/drawing/2014/main" id="{3767B0D2-D2E4-4E0C-8CD6-9919590FF88C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67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D4AA8792-8EF3-48B9-B4A4-46195DE872F2}"/>
              </a:ext>
            </a:extLst>
          </p:cNvPr>
          <p:cNvGrpSpPr/>
          <p:nvPr/>
        </p:nvGrpSpPr>
        <p:grpSpPr>
          <a:xfrm>
            <a:off x="855407" y="2954760"/>
            <a:ext cx="6171429" cy="5760000"/>
            <a:chOff x="1666726" y="3850695"/>
            <a:chExt cx="6171429" cy="5760000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6E223F0C-36DB-444C-ADF6-6B9BF593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6726" y="3850695"/>
              <a:ext cx="6171429" cy="5760000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7" y="5915679"/>
            <a:ext cx="7861685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700~1500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사이에 대부분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몰려있음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산점도에서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직선형태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0.64,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 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TotalBsmtSF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0.6357078647094846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5.375162811876402e-165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TotalBsmtSF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948B58-238F-4BA1-B249-6A3041ACDAD8}"/>
              </a:ext>
            </a:extLst>
          </p:cNvPr>
          <p:cNvGrpSpPr/>
          <p:nvPr/>
        </p:nvGrpSpPr>
        <p:grpSpPr>
          <a:xfrm>
            <a:off x="5688600" y="3357"/>
            <a:ext cx="6834600" cy="636166"/>
            <a:chOff x="5688600" y="3357"/>
            <a:chExt cx="6834600" cy="636166"/>
          </a:xfrm>
        </p:grpSpPr>
        <p:grpSp>
          <p:nvGrpSpPr>
            <p:cNvPr id="22" name="그룹 1">
              <a:extLst>
                <a:ext uri="{FF2B5EF4-FFF2-40B4-BE49-F238E27FC236}">
                  <a16:creationId xmlns:a16="http://schemas.microsoft.com/office/drawing/2014/main" id="{EECAD0ED-9EA8-49BA-B0ED-4F7E1550F3FE}"/>
                </a:ext>
              </a:extLst>
            </p:cNvPr>
            <p:cNvGrpSpPr/>
            <p:nvPr/>
          </p:nvGrpSpPr>
          <p:grpSpPr>
            <a:xfrm>
              <a:off x="5688600" y="3357"/>
              <a:ext cx="6834600" cy="636166"/>
              <a:chOff x="5688600" y="3357"/>
              <a:chExt cx="6834600" cy="636166"/>
            </a:xfrm>
          </p:grpSpPr>
          <p:sp>
            <p:nvSpPr>
              <p:cNvPr id="26" name="직사각형 76">
                <a:extLst>
                  <a:ext uri="{FF2B5EF4-FFF2-40B4-BE49-F238E27FC236}">
                    <a16:creationId xmlns:a16="http://schemas.microsoft.com/office/drawing/2014/main" id="{5D4B2C23-71AF-4FC1-BF3E-688B9764B7F1}"/>
                  </a:ext>
                </a:extLst>
              </p:cNvPr>
              <p:cNvSpPr/>
              <p:nvPr/>
            </p:nvSpPr>
            <p:spPr>
              <a:xfrm>
                <a:off x="80259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77">
                <a:extLst>
                  <a:ext uri="{FF2B5EF4-FFF2-40B4-BE49-F238E27FC236}">
                    <a16:creationId xmlns:a16="http://schemas.microsoft.com/office/drawing/2014/main" id="{0D59C08F-97ED-417C-966E-AE987C60301C}"/>
                  </a:ext>
                </a:extLst>
              </p:cNvPr>
              <p:cNvSpPr/>
              <p:nvPr/>
            </p:nvSpPr>
            <p:spPr>
              <a:xfrm>
                <a:off x="5688600" y="3357"/>
                <a:ext cx="2160000" cy="192487"/>
              </a:xfrm>
              <a:prstGeom prst="rect">
                <a:avLst/>
              </a:prstGeom>
              <a:solidFill>
                <a:srgbClr val="2D47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186FB0"/>
                  </a:solidFill>
                </a:endParaRPr>
              </a:p>
            </p:txBody>
          </p:sp>
          <p:sp>
            <p:nvSpPr>
              <p:cNvPr id="28" name="직사각형 79">
                <a:extLst>
                  <a:ext uri="{FF2B5EF4-FFF2-40B4-BE49-F238E27FC236}">
                    <a16:creationId xmlns:a16="http://schemas.microsoft.com/office/drawing/2014/main" id="{56BF2000-C484-467C-B633-5F5F7E8C37A8}"/>
                  </a:ext>
                </a:extLst>
              </p:cNvPr>
              <p:cNvSpPr/>
              <p:nvPr/>
            </p:nvSpPr>
            <p:spPr>
              <a:xfrm>
                <a:off x="10363200" y="3357"/>
                <a:ext cx="2160000" cy="192487"/>
              </a:xfrm>
              <a:prstGeom prst="rect">
                <a:avLst/>
              </a:prstGeom>
              <a:solidFill>
                <a:srgbClr val="EF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714811-C1A7-4189-93A4-BBC4E8C69BFE}"/>
                  </a:ext>
                </a:extLst>
              </p:cNvPr>
              <p:cNvSpPr txBox="1"/>
              <p:nvPr/>
            </p:nvSpPr>
            <p:spPr>
              <a:xfrm>
                <a:off x="6155616" y="270191"/>
                <a:ext cx="122596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EAFAF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가설 수립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9263A3-9E5A-4DB8-88CF-B1C6D2CEDF93}"/>
                  </a:ext>
                </a:extLst>
              </p:cNvPr>
              <p:cNvSpPr txBox="1"/>
              <p:nvPr/>
            </p:nvSpPr>
            <p:spPr>
              <a:xfrm>
                <a:off x="8412990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이변량</a:t>
                </a:r>
                <a:r>
                  <a:rPr lang="ko-KR" altLang="en-US" dirty="0">
                    <a:solidFill>
                      <a:srgbClr val="2D4755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 분석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3A4CC0-3B5A-4C38-9065-C11A00B2D13A}"/>
                  </a:ext>
                </a:extLst>
              </p:cNvPr>
              <p:cNvSpPr txBox="1"/>
              <p:nvPr/>
            </p:nvSpPr>
            <p:spPr>
              <a:xfrm>
                <a:off x="10740305" y="270191"/>
                <a:ext cx="14057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A6A7A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  <a:cs typeface="Calibri"/>
                  </a:rPr>
                  <a:t>추가 분석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68987C1-918E-45AB-B322-F31A14BDF0F6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E717A6-23BC-4CD9-B8BA-D7E76629ED6E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5">
              <a:extLst>
                <a:ext uri="{FF2B5EF4-FFF2-40B4-BE49-F238E27FC236}">
                  <a16:creationId xmlns:a16="http://schemas.microsoft.com/office/drawing/2014/main" id="{C21F5F96-AA6D-4656-808A-DA83EDD573E5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62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90FD4AA6-DF69-4813-9906-8E08C44F26C7}"/>
              </a:ext>
            </a:extLst>
          </p:cNvPr>
          <p:cNvGrpSpPr/>
          <p:nvPr/>
        </p:nvGrpSpPr>
        <p:grpSpPr>
          <a:xfrm>
            <a:off x="848150" y="4282906"/>
            <a:ext cx="6171429" cy="3824066"/>
            <a:chOff x="1378438" y="4388073"/>
            <a:chExt cx="6171429" cy="3824066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556940EA-EA24-4401-B125-852CA898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4388073"/>
              <a:ext cx="6171429" cy="3824066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100346"/>
            <a:ext cx="8488492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난방 품질 및 상태가 좋을수록 집값이 높게 형성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91.6,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 </a:t>
            </a:r>
            <a:r>
              <a:rPr lang="en-US" altLang="ko-KR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HeatingQC</a:t>
            </a:r>
            <a:endParaRPr lang="en-US" altLang="ko-KR" sz="280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91.5842207923067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 = 1.8524937490018277e-69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HeatingQC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0EF143-AF52-4CB3-4658-839DE0733A29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BDB08EF-F4BB-5202-67CB-74FE46DB906D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9526F8-0856-8C30-BBB7-4EAE860F6C20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24A6F-C87F-B082-7419-FCF62CB2B684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BFDF2F-CB4D-3FC7-480A-966834A7F484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EFA03-4081-79B8-E5A4-DB230E280B17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C6F979-7B69-8F4D-6780-1FFAE77480CD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24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E23CE21F-7A0A-4EE2-93A1-EBE14023F3CD}"/>
              </a:ext>
            </a:extLst>
          </p:cNvPr>
          <p:cNvGrpSpPr/>
          <p:nvPr/>
        </p:nvGrpSpPr>
        <p:grpSpPr>
          <a:xfrm>
            <a:off x="990600" y="3015438"/>
            <a:ext cx="6171429" cy="5638643"/>
            <a:chOff x="1378438" y="3787821"/>
            <a:chExt cx="6171429" cy="5638643"/>
          </a:xfrm>
        </p:grpSpPr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2F0D88AF-E039-46BF-B4C3-12D57BC66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3787821"/>
              <a:ext cx="6171429" cy="5638643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58767" y="6368392"/>
            <a:ext cx="7861685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600~2000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사이에 대부분 값이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몰려있음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0.72,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 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GrLivArea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0.7176427345610046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= 8.612256299535791e-230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GrLivArea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87019B-BA7E-AE3D-103A-B621A3201293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42D2DE-3D76-64DD-3B0D-F27155ECED4E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8BE313-2AA0-9E83-2787-F20559DA7B5F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0487A0-57E5-355F-F787-D4CB177026C4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37EFDD-668B-1F0A-47F0-69190C469872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EE583-AAD7-9E1E-F952-A6DA6A97A812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A5E0D8-1FDD-FF31-BF46-FAA262D044AE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8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05795492-DCB4-4D36-B6A0-2464250EC1D8}"/>
              </a:ext>
            </a:extLst>
          </p:cNvPr>
          <p:cNvGrpSpPr/>
          <p:nvPr/>
        </p:nvGrpSpPr>
        <p:grpSpPr>
          <a:xfrm>
            <a:off x="762771" y="4282906"/>
            <a:ext cx="6171429" cy="4014510"/>
            <a:chOff x="1538541" y="4366543"/>
            <a:chExt cx="6171429" cy="4014510"/>
          </a:xfrm>
        </p:grpSpPr>
        <p:pic>
          <p:nvPicPr>
            <p:cNvPr id="23" name="Object 12">
              <a:extLst>
                <a:ext uri="{FF2B5EF4-FFF2-40B4-BE49-F238E27FC236}">
                  <a16:creationId xmlns:a16="http://schemas.microsoft.com/office/drawing/2014/main" id="{A6A711F2-5F19-43EC-80BA-705E1CA4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541" y="4366543"/>
              <a:ext cx="6171429" cy="4014510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5731015"/>
            <a:ext cx="8488492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뛰어난 수준의 집 값이 가장 높음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뛰어난 수준을 제외하고 표준편차가 작은 편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평균 이하의 데이터를 제외하고 이상치 확인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408,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=408.0748428508533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 =3.0669301958454065e-192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KitchenQual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495FE-56A8-4797-A9F2-26E84464464E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KitchenQual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50AAAE-5E9F-E28A-1DCA-79EDC80FA359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10B0436-086F-9C21-90DB-DEBE425ABBE2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478B123-BCB4-0C39-D816-4019C898B45E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1C6D23F-E644-EDC2-43AC-1B2AE8FF20C8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FBB142-E726-F722-CF4E-00675E328105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5822E-E006-E95E-02D3-C2650E74028A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1895DE-4172-19DC-3099-54D3801CFB7D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75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230323C1-D18B-41EE-9200-82C081EBF7B7}"/>
              </a:ext>
            </a:extLst>
          </p:cNvPr>
          <p:cNvGrpSpPr/>
          <p:nvPr/>
        </p:nvGrpSpPr>
        <p:grpSpPr>
          <a:xfrm>
            <a:off x="686571" y="4286370"/>
            <a:ext cx="6171429" cy="4020594"/>
            <a:chOff x="1310208" y="4596846"/>
            <a:chExt cx="6171429" cy="4020594"/>
          </a:xfrm>
        </p:grpSpPr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43CC8811-026C-42E1-AC6B-3AEF19EB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08" y="4596846"/>
              <a:ext cx="6171429" cy="4020594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5731015"/>
            <a:ext cx="8488492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방이 많을수록 집값이 높음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9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개 이상의 데이터는 표준편차가 큼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방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2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개 데이터는 데이터가 거의 없음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62,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중간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=61.710234688022716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 = 2.368532467263881e-104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TotRmsAbvGrd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889BEC-CB67-497A-9188-5C1D4A3D70AE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TotRmsAbvGrd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EF17F8-F4A9-CA3A-4FD2-D7A28B71E7AB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ECFE6C-2EA8-9EEF-D553-59F6B8419CD0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A06347-AF91-1376-741A-7DA91CC7FE66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0C383B-9D1A-6F68-6638-654967328D28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43F44F-0355-D6EF-D4AF-0EF5BEC35AB8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01B9C0-0AE9-9C5C-3853-741F2899918A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A1CC8-869F-EEDF-B524-EDE95765752A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56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98978495-CDCA-4E44-95C5-2C433B4E1C31}"/>
              </a:ext>
            </a:extLst>
          </p:cNvPr>
          <p:cNvGrpSpPr/>
          <p:nvPr/>
        </p:nvGrpSpPr>
        <p:grpSpPr>
          <a:xfrm>
            <a:off x="718974" y="4310062"/>
            <a:ext cx="6171429" cy="3996902"/>
            <a:chOff x="1378438" y="4608692"/>
            <a:chExt cx="6171429" cy="3996902"/>
          </a:xfrm>
        </p:grpSpPr>
        <p:pic>
          <p:nvPicPr>
            <p:cNvPr id="23" name="Object 12">
              <a:extLst>
                <a:ext uri="{FF2B5EF4-FFF2-40B4-BE49-F238E27FC236}">
                  <a16:creationId xmlns:a16="http://schemas.microsoft.com/office/drawing/2014/main" id="{766CA8A0-6397-477A-B8AB-34025E65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4608692"/>
              <a:ext cx="6171429" cy="3996902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7" y="6100346"/>
            <a:ext cx="855083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방이 많을수록 가격이 높고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9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개 이상의 데이터는 표준편차가 큼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181,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181.29685514836837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= 5.057064072690088e-71​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TotRmsAbvGrd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889BEC-CB67-497A-9188-5C1D4A3D70AE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TotRmsAbvGrd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3DD139-24D7-0C5F-E2C4-73D599AB0B0A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1E800B-2B0B-B115-5CD6-6DB7926860C5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1CF90F-E83B-CCA2-689C-99F4502998B6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611BCC-9A42-FF32-6C9F-A4A3C912DC68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35520-8CDA-A671-D40F-AC099709958B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493495-DE9D-AFF6-B954-B55ED8E0A0DE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093C84-EC99-8FA5-B0FC-D0E923177697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59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2E890180-4F52-423B-B414-8C8D41303014}"/>
              </a:ext>
            </a:extLst>
          </p:cNvPr>
          <p:cNvGrpSpPr/>
          <p:nvPr/>
        </p:nvGrpSpPr>
        <p:grpSpPr>
          <a:xfrm>
            <a:off x="797407" y="4390984"/>
            <a:ext cx="6171429" cy="3923750"/>
            <a:chOff x="1357846" y="4645268"/>
            <a:chExt cx="6171429" cy="3923750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B500A7EA-9560-49F8-BAE4-4F423174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846" y="4645268"/>
              <a:ext cx="6171429" cy="3923750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5546347"/>
            <a:ext cx="8488492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수용 가능한 차가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대일 때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집 값의 평균 가장 높음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대인 데이터에 높은 이상치 데이터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  (4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대인 경우가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5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개의 데이터밖에 없기 때문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차고가 없는 데이터의 평균이 가장 낮음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352,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352.0287016481662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= 6.423496866748168e-212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GarageCars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976C0-4186-4B0B-A746-CBEF357CD7F6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GarageCars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8A70D-AAE4-A19F-A1EF-646D758108A1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9C4DAF-B474-E27D-50EF-81C79D2A23E0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76DE5B-5717-B01C-192D-FA168A59F15E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4524A1-D6C7-29D3-0457-E99011CD3CB0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E86322-8DE7-FB4F-692F-6C490D1251B1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1F30D4-F383-1F1A-0475-C45A5693C809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74DC5-E5A1-F478-361D-969C3BBACAAA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45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21B24209-BB4F-4F5A-9332-DA6BD5229B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28571"/>
            <a:ext cx="18285714" cy="73584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050D8C-A348-4113-9167-A37D57421C8B}"/>
              </a:ext>
            </a:extLst>
          </p:cNvPr>
          <p:cNvGrpSpPr/>
          <p:nvPr/>
        </p:nvGrpSpPr>
        <p:grpSpPr>
          <a:xfrm>
            <a:off x="4997162" y="7868343"/>
            <a:ext cx="1420902" cy="886623"/>
            <a:chOff x="1939693" y="5684553"/>
            <a:chExt cx="1420902" cy="886623"/>
          </a:xfrm>
        </p:grpSpPr>
        <p:sp>
          <p:nvSpPr>
            <p:cNvPr id="5" name="Object 5"/>
            <p:cNvSpPr txBox="1"/>
            <p:nvPr/>
          </p:nvSpPr>
          <p:spPr>
            <a:xfrm>
              <a:off x="2134130" y="5684553"/>
              <a:ext cx="10320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39515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김진수</a:t>
              </a:r>
              <a:endParaRPr 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F531C0A3-060E-4A8C-95E8-BABAB813B288}"/>
                </a:ext>
              </a:extLst>
            </p:cNvPr>
            <p:cNvSpPr txBox="1"/>
            <p:nvPr/>
          </p:nvSpPr>
          <p:spPr>
            <a:xfrm>
              <a:off x="1939693" y="6201844"/>
              <a:ext cx="142090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변수 </a:t>
              </a:r>
              <a:r>
                <a:rPr lang="en-US" altLang="ko-KR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17~32</a:t>
              </a:r>
              <a:endParaRPr 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8C16838-3253-4123-A12B-2A6E3C82D8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69" y="4781078"/>
            <a:ext cx="2160000" cy="2160000"/>
          </a:xfrm>
          <a:prstGeom prst="ellipse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1D69974-89A7-48D4-9E6B-C3A32A650267}"/>
              </a:ext>
            </a:extLst>
          </p:cNvPr>
          <p:cNvGrpSpPr/>
          <p:nvPr/>
        </p:nvGrpSpPr>
        <p:grpSpPr>
          <a:xfrm>
            <a:off x="1709076" y="7868343"/>
            <a:ext cx="1358119" cy="867565"/>
            <a:chOff x="6460936" y="5684552"/>
            <a:chExt cx="1358119" cy="867565"/>
          </a:xfrm>
        </p:grpSpPr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7D3A33F7-13E8-483A-A7AC-E84C32FAEDB6}"/>
                </a:ext>
              </a:extLst>
            </p:cNvPr>
            <p:cNvSpPr txBox="1"/>
            <p:nvPr/>
          </p:nvSpPr>
          <p:spPr>
            <a:xfrm>
              <a:off x="6460936" y="6182785"/>
              <a:ext cx="135811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변수 </a:t>
              </a:r>
              <a:r>
                <a:rPr lang="en-US" altLang="ko-KR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01~16</a:t>
              </a:r>
              <a:endParaRPr 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EFAE46C2-4474-4AE1-8E5F-6394F9E57785}"/>
                </a:ext>
              </a:extLst>
            </p:cNvPr>
            <p:cNvSpPr txBox="1"/>
            <p:nvPr/>
          </p:nvSpPr>
          <p:spPr>
            <a:xfrm>
              <a:off x="6623981" y="5684552"/>
              <a:ext cx="10320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39515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오지수</a:t>
              </a:r>
              <a:endParaRPr 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A59159C-E374-4B76-AD3D-DC4E77E82DA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36" y="4781078"/>
            <a:ext cx="2160000" cy="2160000"/>
          </a:xfrm>
          <a:prstGeom prst="ellipse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-75686"/>
            <a:ext cx="18364200" cy="36708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7200" y="649669"/>
            <a:ext cx="45499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err="1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스터디원</a:t>
            </a:r>
            <a:r>
              <a:rPr lang="ko-KR" altLang="en-US" sz="5400" dirty="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소개</a:t>
            </a:r>
            <a:endParaRPr lang="en-US" sz="5400" dirty="0">
              <a:solidFill>
                <a:srgbClr val="C8D5D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79A4C4-A48A-4561-BC9C-D45202AFECC1}"/>
              </a:ext>
            </a:extLst>
          </p:cNvPr>
          <p:cNvGrpSpPr/>
          <p:nvPr/>
        </p:nvGrpSpPr>
        <p:grpSpPr>
          <a:xfrm>
            <a:off x="15066581" y="7868343"/>
            <a:ext cx="1512343" cy="891287"/>
            <a:chOff x="3166158" y="5716498"/>
            <a:chExt cx="1444425" cy="891287"/>
          </a:xfrm>
        </p:grpSpPr>
        <p:sp>
          <p:nvSpPr>
            <p:cNvPr id="41" name="Object 29">
              <a:extLst>
                <a:ext uri="{FF2B5EF4-FFF2-40B4-BE49-F238E27FC236}">
                  <a16:creationId xmlns:a16="http://schemas.microsoft.com/office/drawing/2014/main" id="{839B46E0-DD2D-4D0A-934F-3C8FE2A0F72A}"/>
                </a:ext>
              </a:extLst>
            </p:cNvPr>
            <p:cNvSpPr txBox="1"/>
            <p:nvPr/>
          </p:nvSpPr>
          <p:spPr>
            <a:xfrm>
              <a:off x="3166158" y="6238453"/>
              <a:ext cx="1444425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변수 </a:t>
              </a:r>
              <a:r>
                <a:rPr lang="en-US" altLang="ko-KR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65 ~ 80</a:t>
              </a:r>
              <a:endParaRPr 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7" name="Object 5">
              <a:extLst>
                <a:ext uri="{FF2B5EF4-FFF2-40B4-BE49-F238E27FC236}">
                  <a16:creationId xmlns:a16="http://schemas.microsoft.com/office/drawing/2014/main" id="{5F2BD892-7A32-4D74-8BA5-49C0E85CA5F0}"/>
                </a:ext>
              </a:extLst>
            </p:cNvPr>
            <p:cNvSpPr txBox="1"/>
            <p:nvPr/>
          </p:nvSpPr>
          <p:spPr>
            <a:xfrm>
              <a:off x="3372357" y="5716498"/>
              <a:ext cx="10320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39515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문현정</a:t>
              </a:r>
              <a:endParaRPr 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7B1CBD-9750-4AC1-8521-FAF136CD4F30}"/>
              </a:ext>
            </a:extLst>
          </p:cNvPr>
          <p:cNvGrpSpPr/>
          <p:nvPr/>
        </p:nvGrpSpPr>
        <p:grpSpPr>
          <a:xfrm>
            <a:off x="8266959" y="7847443"/>
            <a:ext cx="1512343" cy="870816"/>
            <a:chOff x="6840355" y="6153983"/>
            <a:chExt cx="1512343" cy="870816"/>
          </a:xfrm>
        </p:grpSpPr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8A64F0DF-3240-4E68-A7FA-166C1F304258}"/>
                </a:ext>
              </a:extLst>
            </p:cNvPr>
            <p:cNvSpPr txBox="1"/>
            <p:nvPr/>
          </p:nvSpPr>
          <p:spPr>
            <a:xfrm>
              <a:off x="6840355" y="6655467"/>
              <a:ext cx="151234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변수 </a:t>
              </a:r>
              <a:r>
                <a:rPr 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33 ~ 48</a:t>
              </a:r>
              <a:endParaRPr 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5591456A-E330-4FDF-AD02-F79023B3956C}"/>
                </a:ext>
              </a:extLst>
            </p:cNvPr>
            <p:cNvSpPr txBox="1"/>
            <p:nvPr/>
          </p:nvSpPr>
          <p:spPr>
            <a:xfrm>
              <a:off x="7080512" y="6153983"/>
              <a:ext cx="10320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39515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송정우</a:t>
              </a:r>
              <a:endParaRPr 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0E6661-31D2-44C6-8C7C-7EA0DBE0F7A0}"/>
              </a:ext>
            </a:extLst>
          </p:cNvPr>
          <p:cNvGrpSpPr/>
          <p:nvPr/>
        </p:nvGrpSpPr>
        <p:grpSpPr>
          <a:xfrm>
            <a:off x="11705073" y="7868343"/>
            <a:ext cx="1654718" cy="849916"/>
            <a:chOff x="5387209" y="7125364"/>
            <a:chExt cx="1577657" cy="849916"/>
          </a:xfrm>
        </p:grpSpPr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CF6AF496-644B-4031-ACC8-1A1063499745}"/>
                </a:ext>
              </a:extLst>
            </p:cNvPr>
            <p:cNvSpPr txBox="1"/>
            <p:nvPr/>
          </p:nvSpPr>
          <p:spPr>
            <a:xfrm>
              <a:off x="5387209" y="7605948"/>
              <a:ext cx="157765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변수 </a:t>
              </a:r>
              <a:r>
                <a:rPr lang="en-US" altLang="ko-KR" dirty="0">
                  <a:solidFill>
                    <a:srgbClr val="9E9E9E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Regular" pitchFamily="34" charset="0"/>
                </a:rPr>
                <a:t>49~ 64</a:t>
              </a:r>
              <a:endParaRPr lang="en-US" dirty="0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AD37F56E-0EC9-404C-A02D-CDB9F2DC2E2F}"/>
                </a:ext>
              </a:extLst>
            </p:cNvPr>
            <p:cNvSpPr txBox="1"/>
            <p:nvPr/>
          </p:nvSpPr>
          <p:spPr>
            <a:xfrm>
              <a:off x="5660023" y="7125364"/>
              <a:ext cx="10320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39515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이윤우</a:t>
              </a:r>
              <a:endParaRPr lang="en-US" sz="24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A678EAB-9EBF-4B51-A459-B7A2CCBB767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02" y="4781078"/>
            <a:ext cx="2160000" cy="2160000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EF38B8-1044-42C6-8974-EBFA7D88E49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35" y="4781078"/>
            <a:ext cx="2160000" cy="2160000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68E528-7CCB-42A3-8B27-1520A96229D2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266" y="4781078"/>
            <a:ext cx="2160000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562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0064EECE-E760-47B9-B482-54CB8AD840E0}"/>
              </a:ext>
            </a:extLst>
          </p:cNvPr>
          <p:cNvGrpSpPr/>
          <p:nvPr/>
        </p:nvGrpSpPr>
        <p:grpSpPr>
          <a:xfrm>
            <a:off x="838200" y="4390984"/>
            <a:ext cx="6171429" cy="4030321"/>
            <a:chOff x="1578552" y="4132271"/>
            <a:chExt cx="6171429" cy="4030321"/>
          </a:xfrm>
        </p:grpSpPr>
        <p:pic>
          <p:nvPicPr>
            <p:cNvPr id="23" name="Object 12">
              <a:extLst>
                <a:ext uri="{FF2B5EF4-FFF2-40B4-BE49-F238E27FC236}">
                  <a16:creationId xmlns:a16="http://schemas.microsoft.com/office/drawing/2014/main" id="{407F6333-2B13-416E-BD0E-53ABFDD1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552" y="4132271"/>
              <a:ext cx="6171429" cy="4030321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285009"/>
            <a:ext cx="8488492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456,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456.2884885348042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= 7.904404068035168e-209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GarageCars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976C0-4186-4B0B-A746-CBEF357CD7F6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GarageCars_2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2E1EB-A65C-46DB-B007-CE8DA8A91650}"/>
              </a:ext>
            </a:extLst>
          </p:cNvPr>
          <p:cNvSpPr/>
          <p:nvPr/>
        </p:nvSpPr>
        <p:spPr>
          <a:xfrm>
            <a:off x="80259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12B1E5-6C16-4B18-A012-F8343C9FE60E}"/>
              </a:ext>
            </a:extLst>
          </p:cNvPr>
          <p:cNvSpPr/>
          <p:nvPr/>
        </p:nvSpPr>
        <p:spPr>
          <a:xfrm>
            <a:off x="56886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DF15DF-BEE6-4A1B-868E-DF3AF387C454}"/>
              </a:ext>
            </a:extLst>
          </p:cNvPr>
          <p:cNvSpPr/>
          <p:nvPr/>
        </p:nvSpPr>
        <p:spPr>
          <a:xfrm>
            <a:off x="10363200" y="3357"/>
            <a:ext cx="2160000" cy="192487"/>
          </a:xfrm>
          <a:prstGeom prst="rect">
            <a:avLst/>
          </a:prstGeom>
          <a:solidFill>
            <a:srgbClr val="2D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2AD29-E366-4BBD-B8C3-0202BEC920F7}"/>
              </a:ext>
            </a:extLst>
          </p:cNvPr>
          <p:cNvSpPr txBox="1"/>
          <p:nvPr/>
        </p:nvSpPr>
        <p:spPr>
          <a:xfrm>
            <a:off x="6155616" y="270191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가설 수립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01FFB-EF79-4E12-A023-B4EFFE66FE83}"/>
              </a:ext>
            </a:extLst>
          </p:cNvPr>
          <p:cNvSpPr txBox="1"/>
          <p:nvPr/>
        </p:nvSpPr>
        <p:spPr>
          <a:xfrm>
            <a:off x="8412990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이변량</a:t>
            </a:r>
            <a:r>
              <a:rPr lang="ko-KR" alt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C3BACA-245A-47A5-A038-773BFBFB0500}"/>
              </a:ext>
            </a:extLst>
          </p:cNvPr>
          <p:cNvSpPr txBox="1"/>
          <p:nvPr/>
        </p:nvSpPr>
        <p:spPr>
          <a:xfrm>
            <a:off x="10740305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추가 분석</a:t>
            </a:r>
          </a:p>
        </p:txBody>
      </p:sp>
    </p:spTree>
    <p:extLst>
      <p:ext uri="{BB962C8B-B14F-4D97-AF65-F5344CB8AC3E}">
        <p14:creationId xmlns:p14="http://schemas.microsoft.com/office/powerpoint/2010/main" val="246342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82314CC-5956-4935-8237-960D8427F88C}"/>
              </a:ext>
            </a:extLst>
          </p:cNvPr>
          <p:cNvGrpSpPr/>
          <p:nvPr/>
        </p:nvGrpSpPr>
        <p:grpSpPr>
          <a:xfrm>
            <a:off x="1066800" y="3138055"/>
            <a:ext cx="6171429" cy="5393407"/>
            <a:chOff x="1378438" y="3803273"/>
            <a:chExt cx="6171429" cy="5393407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D6CE864F-AEBF-4EDD-ABE8-E740EFAC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3803273"/>
              <a:ext cx="6171429" cy="5393407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100344"/>
            <a:ext cx="8488492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목재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데크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영역이 클수록 집값이 높아짐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0.32,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중간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0.31938969671966416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7.747425741541596e-36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WoodDeckSF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976C0-4186-4B0B-A746-CBEF357CD7F6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WoodDeckSF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83116B-7D66-4E5B-B82A-71480FC838B2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408BA5-CCF0-298D-11E9-E2150C93E85B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9E3DECC-EBDB-F099-7BF2-54BFBCA11A40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9F3444B-36AD-00D1-3971-41B3DF2D8FB0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C485E5-D456-69DA-A9D4-0335EE1D230F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E6F0C3-F7C7-F244-0528-6D7BB8521183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E59B6E-D1F9-1D74-390C-3F329F9ACE94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03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">
            <a:extLst>
              <a:ext uri="{FF2B5EF4-FFF2-40B4-BE49-F238E27FC236}">
                <a16:creationId xmlns:a16="http://schemas.microsoft.com/office/drawing/2014/main" id="{C6115E7C-9ACA-4005-917B-6F706C81E5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58782" y="6925567"/>
            <a:ext cx="8407513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 결과 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목재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데크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영역이 있으면 판매가격이 상대적으로 높은 편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WoodDeckSF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따라 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SalePrice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차이가 있음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-12,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수렴하는 것으로 보아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타겟과 강한 상관관계가 있다고 볼 수 있음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58782" y="4827054"/>
            <a:ext cx="77491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 검정 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Ttest_statistic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= -11.82891153815244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= 6.889258790664898e-31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58783" y="3159427"/>
            <a:ext cx="72919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변수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추가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WoodDeckSF_cut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: 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목재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데크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여부로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그룹화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80102" y="4042819"/>
            <a:ext cx="6171429" cy="4047568"/>
            <a:chOff x="1435581" y="4515129"/>
            <a:chExt cx="6171429" cy="4047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4515129"/>
              <a:ext cx="6171429" cy="4047568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7A5606-E7DA-4FEC-A002-1A2070A3D467}"/>
              </a:ext>
            </a:extLst>
          </p:cNvPr>
          <p:cNvSpPr/>
          <p:nvPr/>
        </p:nvSpPr>
        <p:spPr>
          <a:xfrm>
            <a:off x="80259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605967-84A2-4F1D-B58A-6BC4DC3CAA7E}"/>
              </a:ext>
            </a:extLst>
          </p:cNvPr>
          <p:cNvSpPr/>
          <p:nvPr/>
        </p:nvSpPr>
        <p:spPr>
          <a:xfrm>
            <a:off x="56886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341824-999A-45A5-BB5E-F41F08EF123F}"/>
              </a:ext>
            </a:extLst>
          </p:cNvPr>
          <p:cNvSpPr/>
          <p:nvPr/>
        </p:nvSpPr>
        <p:spPr>
          <a:xfrm>
            <a:off x="10363200" y="3357"/>
            <a:ext cx="2160000" cy="192487"/>
          </a:xfrm>
          <a:prstGeom prst="rect">
            <a:avLst/>
          </a:prstGeom>
          <a:solidFill>
            <a:srgbClr val="2D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56F11D-0483-4327-A5DA-A6406006561D}"/>
              </a:ext>
            </a:extLst>
          </p:cNvPr>
          <p:cNvSpPr txBox="1"/>
          <p:nvPr/>
        </p:nvSpPr>
        <p:spPr>
          <a:xfrm>
            <a:off x="6155616" y="270191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가설 수립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5B029-5981-4DC6-906F-0326501E04FB}"/>
              </a:ext>
            </a:extLst>
          </p:cNvPr>
          <p:cNvSpPr txBox="1"/>
          <p:nvPr/>
        </p:nvSpPr>
        <p:spPr>
          <a:xfrm>
            <a:off x="8412990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이변량</a:t>
            </a:r>
            <a:r>
              <a:rPr lang="ko-KR" alt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403593-4202-44EC-B9F7-5FD288764891}"/>
              </a:ext>
            </a:extLst>
          </p:cNvPr>
          <p:cNvSpPr txBox="1"/>
          <p:nvPr/>
        </p:nvSpPr>
        <p:spPr>
          <a:xfrm>
            <a:off x="10740305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추가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A889B1-75B7-4F7A-B8F0-243F9B593740}"/>
              </a:ext>
            </a:extLst>
          </p:cNvPr>
          <p:cNvSpPr txBox="1"/>
          <p:nvPr/>
        </p:nvSpPr>
        <p:spPr>
          <a:xfrm>
            <a:off x="855407" y="932169"/>
            <a:ext cx="442191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WoodDeckSF_cut</a:t>
            </a:r>
            <a:endParaRPr lang="en-US" altLang="ko-KR" sz="2800" dirty="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C1D6A7E0-5E36-4184-BEAF-0C0044D73B8E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WoodDeckSF</a:t>
            </a:r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">
            <a:extLst>
              <a:ext uri="{FF2B5EF4-FFF2-40B4-BE49-F238E27FC236}">
                <a16:creationId xmlns:a16="http://schemas.microsoft.com/office/drawing/2014/main" id="{C6115E7C-9ACA-4005-917B-6F706C81E5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1354D8EC-7691-4166-8726-733C40E75F8B}"/>
              </a:ext>
            </a:extLst>
          </p:cNvPr>
          <p:cNvGrpSpPr/>
          <p:nvPr/>
        </p:nvGrpSpPr>
        <p:grpSpPr>
          <a:xfrm>
            <a:off x="980101" y="3024630"/>
            <a:ext cx="6171429" cy="5613317"/>
            <a:chOff x="1378438" y="3800484"/>
            <a:chExt cx="6171429" cy="5613317"/>
          </a:xfrm>
        </p:grpSpPr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EF3F3C1A-5D03-4F95-9971-064B3EE02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3800484"/>
              <a:ext cx="6171429" cy="561331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58782" y="7668971"/>
            <a:ext cx="8407513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추가 분석 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계절 현관 면적이 존재하지 않는 것으로 추측됨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-&gt; 3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계절 현관 면적이 있다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(24),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없다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(1436)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로 그룹화 후 분석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58782" y="5478125"/>
            <a:ext cx="77491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 결과 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0.5,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0.053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로 보아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타겟과 상관관계가 없다고 볼 수 있음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58783" y="3348833"/>
            <a:ext cx="7291916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 검정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0.050606810476752334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= 0.05369577345446337​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A889B1-75B7-4F7A-B8F0-243F9B593740}"/>
              </a:ext>
            </a:extLst>
          </p:cNvPr>
          <p:cNvSpPr txBox="1"/>
          <p:nvPr/>
        </p:nvSpPr>
        <p:spPr>
          <a:xfrm>
            <a:off x="855407" y="932169"/>
            <a:ext cx="442191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3SsnPorch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4B34E5-9CC6-4839-A5AC-D3EE50E312BA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B089815-11A6-41DC-832E-9B06EFCEDC85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ADB04E-F24D-4D6D-8A17-2A09B3BF2136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1F6DB5-67D9-4D21-A5A0-274904343ED8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B86C4E-E19E-4ECF-8B35-45A1F694A53D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7E1D01-ED12-4D23-B3EB-AAF5E879C677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6DEF10-AAA5-4B1A-9D40-073FDFE9A9AF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  <p:sp>
        <p:nvSpPr>
          <p:cNvPr id="27" name="Object 10">
            <a:extLst>
              <a:ext uri="{FF2B5EF4-FFF2-40B4-BE49-F238E27FC236}">
                <a16:creationId xmlns:a16="http://schemas.microsoft.com/office/drawing/2014/main" id="{90E2792D-DBBB-44CB-94C1-7F0F34F50AFB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'3SsnPorch’  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069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">
            <a:extLst>
              <a:ext uri="{FF2B5EF4-FFF2-40B4-BE49-F238E27FC236}">
                <a16:creationId xmlns:a16="http://schemas.microsoft.com/office/drawing/2014/main" id="{C6115E7C-9ACA-4005-917B-6F706C81E5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42CE3A3A-BA82-4CA6-BB24-36604BBD4350}"/>
              </a:ext>
            </a:extLst>
          </p:cNvPr>
          <p:cNvGrpSpPr/>
          <p:nvPr/>
        </p:nvGrpSpPr>
        <p:grpSpPr>
          <a:xfrm>
            <a:off x="980101" y="3968947"/>
            <a:ext cx="6171429" cy="4024426"/>
            <a:chOff x="640807" y="4398438"/>
            <a:chExt cx="6171429" cy="4024426"/>
          </a:xfrm>
        </p:grpSpPr>
        <p:pic>
          <p:nvPicPr>
            <p:cNvPr id="31" name="Object 13">
              <a:extLst>
                <a:ext uri="{FF2B5EF4-FFF2-40B4-BE49-F238E27FC236}">
                  <a16:creationId xmlns:a16="http://schemas.microsoft.com/office/drawing/2014/main" id="{0C566BFE-4CAB-40C1-9806-9E295771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807" y="4398438"/>
              <a:ext cx="6171429" cy="402442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58783" y="8442002"/>
            <a:ext cx="42542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=&gt; 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변수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58782" y="5958768"/>
            <a:ext cx="77491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 결과 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0.93,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0.0508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타겟과 상관관계가 없다고 볼 수 있음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58783" y="3537089"/>
            <a:ext cx="7291916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 검정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= 0.9322672585401565 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pvalue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= 0.5080059037091408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A889B1-75B7-4F7A-B8F0-243F9B593740}"/>
              </a:ext>
            </a:extLst>
          </p:cNvPr>
          <p:cNvSpPr txBox="1"/>
          <p:nvPr/>
        </p:nvSpPr>
        <p:spPr>
          <a:xfrm>
            <a:off x="855407" y="932169"/>
            <a:ext cx="442191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3SsnPorch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CCC462-9891-472F-BC31-D3015035CA27}"/>
              </a:ext>
            </a:extLst>
          </p:cNvPr>
          <p:cNvSpPr/>
          <p:nvPr/>
        </p:nvSpPr>
        <p:spPr>
          <a:xfrm>
            <a:off x="80259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F938FA-05C6-4824-BD53-28CF11361D8B}"/>
              </a:ext>
            </a:extLst>
          </p:cNvPr>
          <p:cNvSpPr/>
          <p:nvPr/>
        </p:nvSpPr>
        <p:spPr>
          <a:xfrm>
            <a:off x="56886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F36EBE-3330-4809-BAF6-375D269E41A5}"/>
              </a:ext>
            </a:extLst>
          </p:cNvPr>
          <p:cNvSpPr/>
          <p:nvPr/>
        </p:nvSpPr>
        <p:spPr>
          <a:xfrm>
            <a:off x="10363200" y="3357"/>
            <a:ext cx="2160000" cy="192487"/>
          </a:xfrm>
          <a:prstGeom prst="rect">
            <a:avLst/>
          </a:prstGeom>
          <a:solidFill>
            <a:srgbClr val="2D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0CEF9-9282-4B71-98F4-DB0BAA343B6F}"/>
              </a:ext>
            </a:extLst>
          </p:cNvPr>
          <p:cNvSpPr txBox="1"/>
          <p:nvPr/>
        </p:nvSpPr>
        <p:spPr>
          <a:xfrm>
            <a:off x="6155616" y="270191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가설 수립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20C69A-E4A5-47BA-9064-63072F064BD8}"/>
              </a:ext>
            </a:extLst>
          </p:cNvPr>
          <p:cNvSpPr txBox="1"/>
          <p:nvPr/>
        </p:nvSpPr>
        <p:spPr>
          <a:xfrm>
            <a:off x="8412990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이변량</a:t>
            </a:r>
            <a:r>
              <a:rPr lang="ko-KR" alt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675090-9278-49F4-8217-58F5D97978A4}"/>
              </a:ext>
            </a:extLst>
          </p:cNvPr>
          <p:cNvSpPr txBox="1"/>
          <p:nvPr/>
        </p:nvSpPr>
        <p:spPr>
          <a:xfrm>
            <a:off x="10740305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추가 분석</a:t>
            </a: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A46555A3-1F65-4A72-B5D5-8684340D68E1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'3SsnPorch’  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15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0F1550AF-9030-4667-820F-0885D939BEA1}"/>
              </a:ext>
            </a:extLst>
          </p:cNvPr>
          <p:cNvGrpSpPr/>
          <p:nvPr/>
        </p:nvGrpSpPr>
        <p:grpSpPr>
          <a:xfrm>
            <a:off x="797406" y="4474734"/>
            <a:ext cx="6171429" cy="3840000"/>
            <a:chOff x="1378438" y="4220249"/>
            <a:chExt cx="6171429" cy="3840000"/>
          </a:xfrm>
        </p:grpSpPr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0F7ED4BD-18E4-4D0D-9386-AA3D0D050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438" y="4220249"/>
              <a:ext cx="6171429" cy="3840000"/>
            </a:xfrm>
            <a:prstGeom prst="rect">
              <a:avLst/>
            </a:prstGeom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5668981"/>
            <a:ext cx="8488492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-1.8,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0.06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타겟과 상관관계가 없다고 볼 수 있음</a:t>
            </a: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Ttest_statistic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-1.816659084895562,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​p-value = 0.06947542900237297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MoSold</a:t>
            </a:r>
            <a:r>
              <a:rPr lang="en-US" altLang="ko-KR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dirty="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 dirty="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976C0-4186-4B0B-A746-CBEF357CD7F6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MoSold</a:t>
            </a:r>
            <a:endParaRPr lang="en-US" altLang="ko-KR" sz="2800" dirty="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8A70D-AAE4-A19F-A1EF-646D758108A1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9C4DAF-B474-E27D-50EF-81C79D2A23E0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76DE5B-5717-B01C-192D-FA168A59F15E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4524A1-D6C7-29D3-0457-E99011CD3CB0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E86322-8DE7-FB4F-692F-6C490D1251B1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1F30D4-F383-1F1A-0475-C45A5693C809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74DC5-E5A1-F478-361D-969C3BBACAAA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9B3867AF-DCFA-4D47-ACFC-46D638FD51FE}"/>
              </a:ext>
            </a:extLst>
          </p:cNvPr>
          <p:cNvSpPr txBox="1"/>
          <p:nvPr/>
        </p:nvSpPr>
        <p:spPr>
          <a:xfrm>
            <a:off x="9558783" y="7879674"/>
            <a:ext cx="42542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=&gt; 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변수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en-US" altLang="ko-KR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2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21B24209-BB4F-4F5A-9332-DA6BD5229B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5" name="Object 13">
            <a:extLst>
              <a:ext uri="{FF2B5EF4-FFF2-40B4-BE49-F238E27FC236}">
                <a16:creationId xmlns:a16="http://schemas.microsoft.com/office/drawing/2014/main" id="{40DA8566-D71F-45AC-901D-15A9E32C4E23}"/>
              </a:ext>
            </a:extLst>
          </p:cNvPr>
          <p:cNvSpPr txBox="1"/>
          <p:nvPr/>
        </p:nvSpPr>
        <p:spPr>
          <a:xfrm>
            <a:off x="8737611" y="3818067"/>
            <a:ext cx="26280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01. 데이터 전처리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6" name="Object 18">
            <a:extLst>
              <a:ext uri="{FF2B5EF4-FFF2-40B4-BE49-F238E27FC236}">
                <a16:creationId xmlns:a16="http://schemas.microsoft.com/office/drawing/2014/main" id="{5D881F75-5011-401A-A76F-16DA92F04FED}"/>
              </a:ext>
            </a:extLst>
          </p:cNvPr>
          <p:cNvSpPr txBox="1"/>
          <p:nvPr/>
        </p:nvSpPr>
        <p:spPr>
          <a:xfrm>
            <a:off x="8737611" y="4728142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02. 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머신러닝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7" name="Object 23">
            <a:extLst>
              <a:ext uri="{FF2B5EF4-FFF2-40B4-BE49-F238E27FC236}">
                <a16:creationId xmlns:a16="http://schemas.microsoft.com/office/drawing/2014/main" id="{942EEB34-DAF0-4A21-981D-153CDBD2E041}"/>
              </a:ext>
            </a:extLst>
          </p:cNvPr>
          <p:cNvSpPr txBox="1"/>
          <p:nvPr/>
        </p:nvSpPr>
        <p:spPr>
          <a:xfrm>
            <a:off x="8737611" y="5583451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03. 딥러닝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E74A78D6-F5BE-406D-B189-B6A683757542}"/>
              </a:ext>
            </a:extLst>
          </p:cNvPr>
          <p:cNvSpPr txBox="1"/>
          <p:nvPr/>
        </p:nvSpPr>
        <p:spPr>
          <a:xfrm>
            <a:off x="8737610" y="6466143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04. test셋에 적용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9" name="Object 33">
            <a:extLst>
              <a:ext uri="{FF2B5EF4-FFF2-40B4-BE49-F238E27FC236}">
                <a16:creationId xmlns:a16="http://schemas.microsoft.com/office/drawing/2014/main" id="{32C3BB1D-0B7C-4FB1-BDFD-9B1F77EB4611}"/>
              </a:ext>
            </a:extLst>
          </p:cNvPr>
          <p:cNvSpPr txBox="1"/>
          <p:nvPr/>
        </p:nvSpPr>
        <p:spPr>
          <a:xfrm>
            <a:off x="8737610" y="7348835"/>
            <a:ext cx="23881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05. 결론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BF4C497E-7F0C-44F0-8C8E-45B68B5EFECF}"/>
              </a:ext>
            </a:extLst>
          </p:cNvPr>
          <p:cNvSpPr txBox="1"/>
          <p:nvPr/>
        </p:nvSpPr>
        <p:spPr>
          <a:xfrm>
            <a:off x="11750772" y="3636217"/>
            <a:ext cx="48494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변수 제거 | 열 변경/추가  |  가변수화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train validation data 나누기  |  스케일링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81" name="그룹 1003">
            <a:extLst>
              <a:ext uri="{FF2B5EF4-FFF2-40B4-BE49-F238E27FC236}">
                <a16:creationId xmlns:a16="http://schemas.microsoft.com/office/drawing/2014/main" id="{F625209F-2552-4605-829D-434426CE3B82}"/>
              </a:ext>
            </a:extLst>
          </p:cNvPr>
          <p:cNvGrpSpPr/>
          <p:nvPr/>
        </p:nvGrpSpPr>
        <p:grpSpPr>
          <a:xfrm>
            <a:off x="11498710" y="3682347"/>
            <a:ext cx="120292" cy="665287"/>
            <a:chOff x="4783282" y="5174729"/>
            <a:chExt cx="120292" cy="665287"/>
          </a:xfrm>
        </p:grpSpPr>
        <p:pic>
          <p:nvPicPr>
            <p:cNvPr id="82" name="Object 10">
              <a:extLst>
                <a:ext uri="{FF2B5EF4-FFF2-40B4-BE49-F238E27FC236}">
                  <a16:creationId xmlns:a16="http://schemas.microsoft.com/office/drawing/2014/main" id="{492DC59A-32C9-4E73-A9DD-A3E0210F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10784" y="5447227"/>
              <a:ext cx="665287" cy="120292"/>
            </a:xfrm>
            <a:prstGeom prst="rect">
              <a:avLst/>
            </a:prstGeom>
          </p:spPr>
        </p:pic>
      </p:grpSp>
      <p:sp>
        <p:nvSpPr>
          <p:cNvPr id="83" name="Object 14">
            <a:extLst>
              <a:ext uri="{FF2B5EF4-FFF2-40B4-BE49-F238E27FC236}">
                <a16:creationId xmlns:a16="http://schemas.microsoft.com/office/drawing/2014/main" id="{902F0A88-5C39-4608-B621-775BE909DA92}"/>
              </a:ext>
            </a:extLst>
          </p:cNvPr>
          <p:cNvSpPr txBox="1"/>
          <p:nvPr/>
        </p:nvSpPr>
        <p:spPr>
          <a:xfrm>
            <a:off x="11750773" y="4518205"/>
            <a:ext cx="53066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Linear Regression | Decision Tree | KNN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SVM | Random Forest | XGBoost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84" name="그룹 1004">
            <a:extLst>
              <a:ext uri="{FF2B5EF4-FFF2-40B4-BE49-F238E27FC236}">
                <a16:creationId xmlns:a16="http://schemas.microsoft.com/office/drawing/2014/main" id="{6D7C05F5-89F6-42E5-82DD-61B5BF932696}"/>
              </a:ext>
            </a:extLst>
          </p:cNvPr>
          <p:cNvGrpSpPr/>
          <p:nvPr/>
        </p:nvGrpSpPr>
        <p:grpSpPr>
          <a:xfrm>
            <a:off x="11498710" y="4555710"/>
            <a:ext cx="120292" cy="665287"/>
            <a:chOff x="4781377" y="6306158"/>
            <a:chExt cx="120292" cy="665287"/>
          </a:xfrm>
        </p:grpSpPr>
        <p:pic>
          <p:nvPicPr>
            <p:cNvPr id="85" name="Object 15">
              <a:extLst>
                <a:ext uri="{FF2B5EF4-FFF2-40B4-BE49-F238E27FC236}">
                  <a16:creationId xmlns:a16="http://schemas.microsoft.com/office/drawing/2014/main" id="{7C0F2FB3-5DFE-42EF-A1A1-6E42647C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08879" y="6578656"/>
              <a:ext cx="665287" cy="120292"/>
            </a:xfrm>
            <a:prstGeom prst="rect">
              <a:avLst/>
            </a:prstGeom>
          </p:spPr>
        </p:pic>
      </p:grpSp>
      <p:sp>
        <p:nvSpPr>
          <p:cNvPr id="86" name="Object 19">
            <a:extLst>
              <a:ext uri="{FF2B5EF4-FFF2-40B4-BE49-F238E27FC236}">
                <a16:creationId xmlns:a16="http://schemas.microsoft.com/office/drawing/2014/main" id="{FEA77846-A0A4-4454-933E-4952CA666AD8}"/>
              </a:ext>
            </a:extLst>
          </p:cNvPr>
          <p:cNvSpPr txBox="1"/>
          <p:nvPr/>
        </p:nvSpPr>
        <p:spPr>
          <a:xfrm>
            <a:off x="11750772" y="5400193"/>
            <a:ext cx="362576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Fully connected Model 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Locally connected Model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87" name="그룹 1005">
            <a:extLst>
              <a:ext uri="{FF2B5EF4-FFF2-40B4-BE49-F238E27FC236}">
                <a16:creationId xmlns:a16="http://schemas.microsoft.com/office/drawing/2014/main" id="{CB5C4F99-D4E1-4377-B25C-F4BC39F68FF4}"/>
              </a:ext>
            </a:extLst>
          </p:cNvPr>
          <p:cNvGrpSpPr/>
          <p:nvPr/>
        </p:nvGrpSpPr>
        <p:grpSpPr>
          <a:xfrm>
            <a:off x="11498710" y="5429073"/>
            <a:ext cx="120292" cy="665287"/>
            <a:chOff x="4769948" y="7332825"/>
            <a:chExt cx="120292" cy="665287"/>
          </a:xfrm>
        </p:grpSpPr>
        <p:pic>
          <p:nvPicPr>
            <p:cNvPr id="88" name="Object 20">
              <a:extLst>
                <a:ext uri="{FF2B5EF4-FFF2-40B4-BE49-F238E27FC236}">
                  <a16:creationId xmlns:a16="http://schemas.microsoft.com/office/drawing/2014/main" id="{96A2090D-DFAD-42CB-B12C-A7F6BE601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497450" y="7605323"/>
              <a:ext cx="665287" cy="120292"/>
            </a:xfrm>
            <a:prstGeom prst="rect">
              <a:avLst/>
            </a:prstGeom>
          </p:spPr>
        </p:pic>
      </p:grpSp>
      <p:sp>
        <p:nvSpPr>
          <p:cNvPr id="89" name="Object 24">
            <a:extLst>
              <a:ext uri="{FF2B5EF4-FFF2-40B4-BE49-F238E27FC236}">
                <a16:creationId xmlns:a16="http://schemas.microsoft.com/office/drawing/2014/main" id="{C283D7D3-D9CA-4553-A1D5-11D4709A0222}"/>
              </a:ext>
            </a:extLst>
          </p:cNvPr>
          <p:cNvSpPr txBox="1"/>
          <p:nvPr/>
        </p:nvSpPr>
        <p:spPr>
          <a:xfrm>
            <a:off x="11750772" y="6282181"/>
            <a:ext cx="45446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최적 모델 선택</a:t>
            </a:r>
            <a:endParaRPr lang="en-US" altLang="ko-KR">
              <a:solidFill>
                <a:srgbClr val="9E9E9E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Regular" pitchFamily="34" charset="0"/>
            </a:endParaRPr>
          </a:p>
          <a:p>
            <a:r>
              <a:rPr lang="ko-KR" altLang="en-US" err="1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코드 </a:t>
            </a:r>
            <a:r>
              <a:rPr lang="en-US" altLang="ko-KR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test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셋에 적용 </a:t>
            </a:r>
            <a:r>
              <a:rPr lang="en-US" altLang="ko-KR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lang="ko-KR" altLang="en-US" err="1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결측치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조치</a:t>
            </a:r>
            <a:endParaRPr lang="en-US">
              <a:solidFill>
                <a:srgbClr val="A6A7A7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90" name="그룹 1006">
            <a:extLst>
              <a:ext uri="{FF2B5EF4-FFF2-40B4-BE49-F238E27FC236}">
                <a16:creationId xmlns:a16="http://schemas.microsoft.com/office/drawing/2014/main" id="{F145A948-CAC4-4B27-8D83-BDDB9D4FF5BC}"/>
              </a:ext>
            </a:extLst>
          </p:cNvPr>
          <p:cNvGrpSpPr/>
          <p:nvPr/>
        </p:nvGrpSpPr>
        <p:grpSpPr>
          <a:xfrm>
            <a:off x="11498710" y="6302436"/>
            <a:ext cx="120292" cy="665287"/>
            <a:chOff x="4777567" y="8302348"/>
            <a:chExt cx="120292" cy="665287"/>
          </a:xfrm>
        </p:grpSpPr>
        <p:pic>
          <p:nvPicPr>
            <p:cNvPr id="91" name="Object 25">
              <a:extLst>
                <a:ext uri="{FF2B5EF4-FFF2-40B4-BE49-F238E27FC236}">
                  <a16:creationId xmlns:a16="http://schemas.microsoft.com/office/drawing/2014/main" id="{7A683696-C4D8-4472-B171-6EA46DFB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05069" y="8574846"/>
              <a:ext cx="665287" cy="120292"/>
            </a:xfrm>
            <a:prstGeom prst="rect">
              <a:avLst/>
            </a:prstGeom>
          </p:spPr>
        </p:pic>
      </p:grpSp>
      <p:sp>
        <p:nvSpPr>
          <p:cNvPr id="92" name="Object 29">
            <a:extLst>
              <a:ext uri="{FF2B5EF4-FFF2-40B4-BE49-F238E27FC236}">
                <a16:creationId xmlns:a16="http://schemas.microsoft.com/office/drawing/2014/main" id="{F287655A-AFE7-4265-96CF-3FF933B47F35}"/>
              </a:ext>
            </a:extLst>
          </p:cNvPr>
          <p:cNvSpPr txBox="1"/>
          <p:nvPr/>
        </p:nvSpPr>
        <p:spPr>
          <a:xfrm>
            <a:off x="11750772" y="7164169"/>
            <a:ext cx="27158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예측 및 제출</a:t>
            </a:r>
            <a:endParaRPr lang="en-US" altLang="ko-KR">
              <a:solidFill>
                <a:srgbClr val="9E9E9E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Regular" pitchFamily="34" charset="0"/>
            </a:endParaRPr>
          </a:p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프로젝트 후기</a:t>
            </a:r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93" name="그룹 1007">
            <a:extLst>
              <a:ext uri="{FF2B5EF4-FFF2-40B4-BE49-F238E27FC236}">
                <a16:creationId xmlns:a16="http://schemas.microsoft.com/office/drawing/2014/main" id="{A6B50DA1-35A3-4AC8-83A3-9309E254105E}"/>
              </a:ext>
            </a:extLst>
          </p:cNvPr>
          <p:cNvGrpSpPr/>
          <p:nvPr/>
        </p:nvGrpSpPr>
        <p:grpSpPr>
          <a:xfrm>
            <a:off x="11498710" y="7175800"/>
            <a:ext cx="120292" cy="665287"/>
            <a:chOff x="4775663" y="9148063"/>
            <a:chExt cx="120292" cy="665287"/>
          </a:xfrm>
        </p:grpSpPr>
        <p:pic>
          <p:nvPicPr>
            <p:cNvPr id="94" name="Object 30">
              <a:extLst>
                <a:ext uri="{FF2B5EF4-FFF2-40B4-BE49-F238E27FC236}">
                  <a16:creationId xmlns:a16="http://schemas.microsoft.com/office/drawing/2014/main" id="{511B56C8-31E6-4244-91FC-147A0DB0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03165" y="9420561"/>
              <a:ext cx="665287" cy="120292"/>
            </a:xfrm>
            <a:prstGeom prst="rect">
              <a:avLst/>
            </a:prstGeom>
          </p:spPr>
        </p:pic>
      </p:grpSp>
      <p:sp>
        <p:nvSpPr>
          <p:cNvPr id="95" name="Object 6">
            <a:extLst>
              <a:ext uri="{FF2B5EF4-FFF2-40B4-BE49-F238E27FC236}">
                <a16:creationId xmlns:a16="http://schemas.microsoft.com/office/drawing/2014/main" id="{DDD61AE4-397B-4514-B97D-C6F67C796B43}"/>
              </a:ext>
            </a:extLst>
          </p:cNvPr>
          <p:cNvSpPr txBox="1"/>
          <p:nvPr/>
        </p:nvSpPr>
        <p:spPr>
          <a:xfrm>
            <a:off x="8228022" y="2476500"/>
            <a:ext cx="46017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Part 2. </a:t>
            </a:r>
            <a:r>
              <a:rPr lang="en-US" altLang="ko-KR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Modeling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63E8E49-FCB7-4203-8430-FEDD144F4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69" y="2288604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9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56" y="2068603"/>
            <a:ext cx="18288000" cy="8218397"/>
          </a:xfrm>
          <a:prstGeom prst="rect">
            <a:avLst/>
          </a:prstGeom>
        </p:spPr>
      </p:pic>
      <p:sp>
        <p:nvSpPr>
          <p:cNvPr id="47" name="Object 12">
            <a:extLst>
              <a:ext uri="{FF2B5EF4-FFF2-40B4-BE49-F238E27FC236}">
                <a16:creationId xmlns:a16="http://schemas.microsoft.com/office/drawing/2014/main" id="{B4CABE9F-2E71-492D-B1B3-C0CD7DF3CFB4}"/>
              </a:ext>
            </a:extLst>
          </p:cNvPr>
          <p:cNvSpPr txBox="1"/>
          <p:nvPr/>
        </p:nvSpPr>
        <p:spPr>
          <a:xfrm>
            <a:off x="9758825" y="3121789"/>
            <a:ext cx="56357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063CA4-C27D-4187-9393-D55261114DD4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2E8356-91B2-4BFE-B5B2-8F8500F51684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B14966-8DCF-4BC5-8826-EC7C629A3CE6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9FFB92-6315-43A6-A0EC-0CA7C5F2208F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0497353-3F05-40F1-B21D-798E176B09BC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EA8CCFE-5D8C-4518-94C5-29F6089F3662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488129B-2E62-403F-BFE3-2226F548F288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C9BD033-7264-4885-BA03-579392CE320A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73C6DCE-A51B-4E6C-A6F5-24D4A1CF96A4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7481003-F760-4BDB-811A-DFFA179ED63A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A9053D-A571-4D9F-831F-755BCE103DFF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sp>
        <p:nvSpPr>
          <p:cNvPr id="45" name="Object 10">
            <a:extLst>
              <a:ext uri="{FF2B5EF4-FFF2-40B4-BE49-F238E27FC236}">
                <a16:creationId xmlns:a16="http://schemas.microsoft.com/office/drawing/2014/main" id="{F2A57DEE-0F0D-401C-B5AE-84F634577481}"/>
              </a:ext>
            </a:extLst>
          </p:cNvPr>
          <p:cNvSpPr txBox="1"/>
          <p:nvPr/>
        </p:nvSpPr>
        <p:spPr>
          <a:xfrm>
            <a:off x="1376354" y="3360962"/>
            <a:ext cx="1508571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상관관계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 기준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P-value 0.05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이상 </a:t>
            </a:r>
            <a:r>
              <a:rPr 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절대값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0.1 </a:t>
            </a:r>
            <a:r>
              <a:rPr lang="en-US" altLang="ko-KR" sz="20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미만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T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en-US" altLang="ko-KR" sz="20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절대값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2 </a:t>
            </a:r>
            <a:r>
              <a:rPr lang="en-US" altLang="ko-KR" sz="20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미만</a:t>
            </a:r>
            <a:r>
              <a:rPr lang="en-US" alt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ko-KR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F</a:t>
            </a:r>
            <a:r>
              <a:rPr lang="ko-KR" alt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 3 미만</a:t>
            </a:r>
            <a:r>
              <a:rPr lang="en-US" altLang="ko-KR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endParaRPr lang="ko-KR" altLang="en-US">
              <a:solidFill>
                <a:srgbClr val="2D4755"/>
              </a:solidFill>
              <a:latin typeface="Calibri"/>
              <a:ea typeface="제주고딕"/>
              <a:cs typeface="Noto Sans CJK KR Bold" pitchFamily="34" charset="0"/>
            </a:endParaRPr>
          </a:p>
          <a:p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9" name="그룹 1003">
            <a:extLst>
              <a:ext uri="{FF2B5EF4-FFF2-40B4-BE49-F238E27FC236}">
                <a16:creationId xmlns:a16="http://schemas.microsoft.com/office/drawing/2014/main" id="{ADA687BD-C73F-4C71-8799-A7443467ACCD}"/>
              </a:ext>
            </a:extLst>
          </p:cNvPr>
          <p:cNvGrpSpPr/>
          <p:nvPr/>
        </p:nvGrpSpPr>
        <p:grpSpPr>
          <a:xfrm>
            <a:off x="1821170" y="8375395"/>
            <a:ext cx="15633824" cy="1444334"/>
            <a:chOff x="1679495" y="7321084"/>
            <a:chExt cx="14969290" cy="1178521"/>
          </a:xfrm>
        </p:grpSpPr>
        <p:pic>
          <p:nvPicPr>
            <p:cNvPr id="50" name="Object 14">
              <a:extLst>
                <a:ext uri="{FF2B5EF4-FFF2-40B4-BE49-F238E27FC236}">
                  <a16:creationId xmlns:a16="http://schemas.microsoft.com/office/drawing/2014/main" id="{BBDA9569-28CE-4FD5-AF6E-5104E4D8D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95" y="7321084"/>
              <a:ext cx="14969290" cy="1178521"/>
            </a:xfrm>
            <a:prstGeom prst="rect">
              <a:avLst/>
            </a:prstGeom>
          </p:spPr>
        </p:pic>
      </p:grpSp>
      <p:sp>
        <p:nvSpPr>
          <p:cNvPr id="5" name="Object 13">
            <a:extLst>
              <a:ext uri="{FF2B5EF4-FFF2-40B4-BE49-F238E27FC236}">
                <a16:creationId xmlns:a16="http://schemas.microsoft.com/office/drawing/2014/main" id="{0C84A811-DECD-9270-F7A6-D471474D9EA6}"/>
              </a:ext>
            </a:extLst>
          </p:cNvPr>
          <p:cNvSpPr txBox="1"/>
          <p:nvPr/>
        </p:nvSpPr>
        <p:spPr>
          <a:xfrm>
            <a:off x="747702" y="2698552"/>
            <a:ext cx="56092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2D4755"/>
                </a:solidFill>
                <a:latin typeface="제주고딕"/>
              </a:rPr>
              <a:t> </a:t>
            </a:r>
            <a:r>
              <a:rPr lang="ko-KR" altLang="en-US" dirty="0">
                <a:latin typeface="제주고딕"/>
                <a:ea typeface="제주고딕"/>
                <a:cs typeface="제주고딕"/>
              </a:rPr>
              <a:t>​</a:t>
            </a:r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010949E7-2F33-95C0-347C-E08465D517A9}"/>
              </a:ext>
            </a:extLst>
          </p:cNvPr>
          <p:cNvSpPr txBox="1"/>
          <p:nvPr/>
        </p:nvSpPr>
        <p:spPr>
          <a:xfrm>
            <a:off x="747702" y="2408959"/>
            <a:ext cx="550287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1. 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상관계수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T/F 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통계량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endParaRPr lang="en-US" dirty="0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60799-E7C8-4A5F-9BDA-6A7FB0D978B9}"/>
              </a:ext>
            </a:extLst>
          </p:cNvPr>
          <p:cNvSpPr txBox="1"/>
          <p:nvPr/>
        </p:nvSpPr>
        <p:spPr>
          <a:xfrm>
            <a:off x="855407" y="903935"/>
            <a:ext cx="82833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제거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- </a:t>
            </a:r>
            <a:r>
              <a:rPr lang="ko-KR" alt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이변량을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바탕으로 제거</a:t>
            </a:r>
            <a:endParaRPr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B6FD46A-87A1-E7D8-7C4D-393CAEBC46B0}"/>
              </a:ext>
            </a:extLst>
          </p:cNvPr>
          <p:cNvSpPr/>
          <p:nvPr/>
        </p:nvSpPr>
        <p:spPr>
          <a:xfrm>
            <a:off x="8196428" y="6964614"/>
            <a:ext cx="839009" cy="972765"/>
          </a:xfrm>
          <a:prstGeom prst="downArrow">
            <a:avLst/>
          </a:prstGeom>
          <a:solidFill>
            <a:srgbClr val="C8D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BB363A41-0D4C-13D1-A594-7FE09D2BA9FF}"/>
              </a:ext>
            </a:extLst>
          </p:cNvPr>
          <p:cNvSpPr txBox="1"/>
          <p:nvPr/>
        </p:nvSpPr>
        <p:spPr>
          <a:xfrm>
            <a:off x="9147422" y="7220995"/>
            <a:ext cx="86394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기준에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미달되는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변수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제거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45D385-E2DD-4815-9411-0C37209B0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16592"/>
              </p:ext>
            </p:extLst>
          </p:nvPr>
        </p:nvGraphicFramePr>
        <p:xfrm>
          <a:off x="2216803" y="4247850"/>
          <a:ext cx="13523940" cy="220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990">
                  <a:extLst>
                    <a:ext uri="{9D8B030D-6E8A-4147-A177-3AD203B41FA5}">
                      <a16:colId xmlns:a16="http://schemas.microsoft.com/office/drawing/2014/main" val="1695998236"/>
                    </a:ext>
                  </a:extLst>
                </a:gridCol>
                <a:gridCol w="2253990">
                  <a:extLst>
                    <a:ext uri="{9D8B030D-6E8A-4147-A177-3AD203B41FA5}">
                      <a16:colId xmlns:a16="http://schemas.microsoft.com/office/drawing/2014/main" val="3146720632"/>
                    </a:ext>
                  </a:extLst>
                </a:gridCol>
                <a:gridCol w="2253990">
                  <a:extLst>
                    <a:ext uri="{9D8B030D-6E8A-4147-A177-3AD203B41FA5}">
                      <a16:colId xmlns:a16="http://schemas.microsoft.com/office/drawing/2014/main" val="4287015346"/>
                    </a:ext>
                  </a:extLst>
                </a:gridCol>
                <a:gridCol w="2253990">
                  <a:extLst>
                    <a:ext uri="{9D8B030D-6E8A-4147-A177-3AD203B41FA5}">
                      <a16:colId xmlns:a16="http://schemas.microsoft.com/office/drawing/2014/main" val="2706132143"/>
                    </a:ext>
                  </a:extLst>
                </a:gridCol>
                <a:gridCol w="2253990">
                  <a:extLst>
                    <a:ext uri="{9D8B030D-6E8A-4147-A177-3AD203B41FA5}">
                      <a16:colId xmlns:a16="http://schemas.microsoft.com/office/drawing/2014/main" val="2975099494"/>
                    </a:ext>
                  </a:extLst>
                </a:gridCol>
                <a:gridCol w="2253990">
                  <a:extLst>
                    <a:ext uri="{9D8B030D-6E8A-4147-A177-3AD203B41FA5}">
                      <a16:colId xmlns:a16="http://schemas.microsoft.com/office/drawing/2014/main" val="2036729105"/>
                    </a:ext>
                  </a:extLst>
                </a:gridCol>
              </a:tblGrid>
              <a:tr h="55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상관관계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0-1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T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|2| &gt;=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F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2-3</a:t>
                      </a:r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이상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42990"/>
                  </a:ext>
                </a:extLst>
              </a:tr>
              <a:tr h="55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강함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|0.5|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강함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|10|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강함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100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36417"/>
                  </a:ext>
                </a:extLst>
              </a:tr>
              <a:tr h="55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중간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|0.2|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중간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|5|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중간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50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44856"/>
                  </a:ext>
                </a:extLst>
              </a:tr>
              <a:tr h="55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약함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|0.1|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약함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|2|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약함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D4755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&gt;= 3</a:t>
                      </a:r>
                      <a:endParaRPr lang="ko-KR" altLang="en-US" dirty="0">
                        <a:solidFill>
                          <a:srgbClr val="2D4755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07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4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2" y="2074959"/>
            <a:ext cx="18288000" cy="8218397"/>
          </a:xfrm>
          <a:prstGeom prst="rect">
            <a:avLst/>
          </a:prstGeom>
        </p:spPr>
      </p:pic>
      <p:sp>
        <p:nvSpPr>
          <p:cNvPr id="21" name="Object 11">
            <a:extLst>
              <a:ext uri="{FF2B5EF4-FFF2-40B4-BE49-F238E27FC236}">
                <a16:creationId xmlns:a16="http://schemas.microsoft.com/office/drawing/2014/main" id="{7CF8C95B-0A14-42AC-AA8E-79AA07A91706}"/>
              </a:ext>
            </a:extLst>
          </p:cNvPr>
          <p:cNvSpPr txBox="1"/>
          <p:nvPr/>
        </p:nvSpPr>
        <p:spPr>
          <a:xfrm>
            <a:off x="9264191" y="3436034"/>
            <a:ext cx="695615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feature들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간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상관관계가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약 0.7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이상일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경우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다중공선성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문제가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있는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것으로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판단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endParaRPr lang="en-US" sz="2400" dirty="0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4A760E89-C3F2-4E1E-8000-122CFE3D64C5}"/>
              </a:ext>
            </a:extLst>
          </p:cNvPr>
          <p:cNvSpPr txBox="1"/>
          <p:nvPr/>
        </p:nvSpPr>
        <p:spPr>
          <a:xfrm>
            <a:off x="674745" y="2938466"/>
            <a:ext cx="27251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2. 다중 공선성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9C5D6A76-FED0-4902-83EE-2D95115BF92F}"/>
              </a:ext>
            </a:extLst>
          </p:cNvPr>
          <p:cNvGrpSpPr/>
          <p:nvPr/>
        </p:nvGrpSpPr>
        <p:grpSpPr>
          <a:xfrm>
            <a:off x="906363" y="4237425"/>
            <a:ext cx="6743505" cy="4765825"/>
            <a:chOff x="1507185" y="4740781"/>
            <a:chExt cx="6956157" cy="4486721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CE6664B6-5F9F-4E12-A6E8-6561196E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85" y="4740781"/>
              <a:ext cx="6956157" cy="4486721"/>
            </a:xfrm>
            <a:prstGeom prst="rect">
              <a:avLst/>
            </a:prstGeom>
          </p:spPr>
        </p:pic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31788EB1-DF55-4B77-BAB5-C47693FE46A8}"/>
              </a:ext>
            </a:extLst>
          </p:cNvPr>
          <p:cNvSpPr txBox="1"/>
          <p:nvPr/>
        </p:nvSpPr>
        <p:spPr>
          <a:xfrm>
            <a:off x="8782738" y="2675561"/>
            <a:ext cx="24314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판단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기준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6864FCE0-B620-4676-B4F4-E0A4052ED834}"/>
              </a:ext>
            </a:extLst>
          </p:cNvPr>
          <p:cNvSpPr txBox="1"/>
          <p:nvPr/>
        </p:nvSpPr>
        <p:spPr>
          <a:xfrm>
            <a:off x="8826601" y="4797615"/>
            <a:ext cx="44393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기준에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altLang="ko-KR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|</a:t>
            </a: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199EE20F-9B98-4559-99D9-65FBDCC25A97}"/>
              </a:ext>
            </a:extLst>
          </p:cNvPr>
          <p:cNvSpPr txBox="1"/>
          <p:nvPr/>
        </p:nvSpPr>
        <p:spPr>
          <a:xfrm>
            <a:off x="9267856" y="5722275"/>
            <a:ext cx="804980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1stFlrSF &amp;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TotalBsmtSF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: 0.81 </a:t>
            </a:r>
            <a:endParaRPr lang="en-US" sz="2400" dirty="0">
              <a:solidFill>
                <a:srgbClr val="000000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GrLivArea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&amp; 2ndFlrSF : 0.69</a:t>
            </a:r>
            <a:r>
              <a: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endParaRPr lang="en-US" sz="20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87EDD381-2612-4FE0-A52F-AAD36B9DD148}"/>
              </a:ext>
            </a:extLst>
          </p:cNvPr>
          <p:cNvSpPr txBox="1"/>
          <p:nvPr/>
        </p:nvSpPr>
        <p:spPr>
          <a:xfrm>
            <a:off x="9269248" y="6769872"/>
            <a:ext cx="83870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GarageCars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&amp;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GarageArea의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경우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0.89이지만,</a:t>
            </a:r>
          </a:p>
          <a:p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  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범주형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vs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연속형임으로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다중공선성을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파악할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수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없기때문에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삭제하지</a:t>
            </a:r>
            <a:r>
              <a:rPr lang="en-US" sz="1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않음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436A11-8061-41F3-9B6C-2076DD93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194" y="8276059"/>
            <a:ext cx="2189284" cy="158115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9F1408-EAD7-6D40-18F7-4DFD63CFE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872" y="8139835"/>
            <a:ext cx="1061830" cy="173686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5B6EFB-6643-12B9-916A-B0FC04BF0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3995" y="8284896"/>
            <a:ext cx="2223521" cy="161038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0BBC9F3-460F-8C67-B136-23C411452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2841" y="8279725"/>
            <a:ext cx="1055619" cy="1779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45F7C-848B-74DA-019A-60BB00655405}"/>
              </a:ext>
            </a:extLst>
          </p:cNvPr>
          <p:cNvSpPr/>
          <p:nvPr/>
        </p:nvSpPr>
        <p:spPr>
          <a:xfrm>
            <a:off x="2917276" y="5689027"/>
            <a:ext cx="502559" cy="4010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9A868F-83D4-3CAE-AAB5-BFB75DE0AAA7}"/>
              </a:ext>
            </a:extLst>
          </p:cNvPr>
          <p:cNvSpPr/>
          <p:nvPr/>
        </p:nvSpPr>
        <p:spPr>
          <a:xfrm>
            <a:off x="3419835" y="6098549"/>
            <a:ext cx="502559" cy="4010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183973-AD5F-0945-CE5C-D5EF513097F6}"/>
              </a:ext>
            </a:extLst>
          </p:cNvPr>
          <p:cNvCxnSpPr>
            <a:cxnSpLocks/>
          </p:cNvCxnSpPr>
          <p:nvPr/>
        </p:nvCxnSpPr>
        <p:spPr>
          <a:xfrm flipH="1">
            <a:off x="3136046" y="6080952"/>
            <a:ext cx="26583" cy="3741162"/>
          </a:xfrm>
          <a:prstGeom prst="straightConnector1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2DC2D4-543D-8738-C00F-9F1F96CAB9E7}"/>
              </a:ext>
            </a:extLst>
          </p:cNvPr>
          <p:cNvCxnSpPr>
            <a:cxnSpLocks/>
          </p:cNvCxnSpPr>
          <p:nvPr/>
        </p:nvCxnSpPr>
        <p:spPr>
          <a:xfrm>
            <a:off x="3116747" y="9792251"/>
            <a:ext cx="4707739" cy="199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C9EEED-7D50-DE3F-C275-5438696888D7}"/>
              </a:ext>
            </a:extLst>
          </p:cNvPr>
          <p:cNvCxnSpPr>
            <a:cxnSpLocks/>
          </p:cNvCxnSpPr>
          <p:nvPr/>
        </p:nvCxnSpPr>
        <p:spPr>
          <a:xfrm flipH="1">
            <a:off x="15038102" y="8006714"/>
            <a:ext cx="2528" cy="2113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F3834B-D0AE-FDBD-3D6F-77DAE738EB57}"/>
              </a:ext>
            </a:extLst>
          </p:cNvPr>
          <p:cNvCxnSpPr>
            <a:cxnSpLocks/>
          </p:cNvCxnSpPr>
          <p:nvPr/>
        </p:nvCxnSpPr>
        <p:spPr>
          <a:xfrm flipH="1" flipV="1">
            <a:off x="3667897" y="7919598"/>
            <a:ext cx="11397641" cy="64842"/>
          </a:xfrm>
          <a:prstGeom prst="straightConnector1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225675-7CD5-4768-F509-9411E02EE581}"/>
              </a:ext>
            </a:extLst>
          </p:cNvPr>
          <p:cNvCxnSpPr>
            <a:cxnSpLocks/>
          </p:cNvCxnSpPr>
          <p:nvPr/>
        </p:nvCxnSpPr>
        <p:spPr>
          <a:xfrm flipH="1">
            <a:off x="3683226" y="6506537"/>
            <a:ext cx="2264" cy="1418683"/>
          </a:xfrm>
          <a:prstGeom prst="straightConnector1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92EA9A-F8E4-4340-A467-6516998E4A36}"/>
              </a:ext>
            </a:extLst>
          </p:cNvPr>
          <p:cNvSpPr txBox="1"/>
          <p:nvPr/>
        </p:nvSpPr>
        <p:spPr>
          <a:xfrm>
            <a:off x="855407" y="903935"/>
            <a:ext cx="82833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제거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- </a:t>
            </a:r>
            <a:r>
              <a:rPr lang="ko-KR" alt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이변량을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바탕으로 제거</a:t>
            </a:r>
            <a:endParaRPr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D3399B7-2F80-4B5A-BCBE-06CF95A7DA5E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1C8A3B6-BB86-4721-9911-C0552BED532B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094930-43A7-4D2E-8B8C-B9759AF24178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D70166-4EDB-44C6-B4AF-0F71C7B3301F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AE337B2-FD43-4058-8CDA-BDF1DEFC266F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5B43DE-BC2C-4C4E-B05C-FF89B8C90564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62B0D2-C8D3-452A-BC85-299CD5EC9FDD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613A9C-EEAA-45E0-8308-B7F15BC06026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7D2DD9-FEAD-434D-8B31-0D8CEE7A8A17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9AAEC2A-8B9D-4009-A218-1FD81D209145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981118-DF47-4160-AA06-79BD53315A91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91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38" name="Object 14">
            <a:extLst>
              <a:ext uri="{FF2B5EF4-FFF2-40B4-BE49-F238E27FC236}">
                <a16:creationId xmlns:a16="http://schemas.microsoft.com/office/drawing/2014/main" id="{A9BB026A-F401-4DF3-BFCF-2460610463B9}"/>
              </a:ext>
            </a:extLst>
          </p:cNvPr>
          <p:cNvSpPr txBox="1"/>
          <p:nvPr/>
        </p:nvSpPr>
        <p:spPr>
          <a:xfrm>
            <a:off x="8905871" y="3612348"/>
            <a:ext cx="37344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판단 기준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</a:t>
            </a: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07FA6D4E-7F46-42BB-8F62-63CF2C20652A}"/>
              </a:ext>
            </a:extLst>
          </p:cNvPr>
          <p:cNvSpPr txBox="1"/>
          <p:nvPr/>
        </p:nvSpPr>
        <p:spPr>
          <a:xfrm>
            <a:off x="1506716" y="3730579"/>
            <a:ext cx="40974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VIF (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분산팽창지수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  |</a:t>
            </a:r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5911A196-D44E-49D8-AB07-DBF88E4D1652}"/>
              </a:ext>
            </a:extLst>
          </p:cNvPr>
          <p:cNvSpPr txBox="1"/>
          <p:nvPr/>
        </p:nvSpPr>
        <p:spPr>
          <a:xfrm>
            <a:off x="9304593" y="4461827"/>
            <a:ext cx="87097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변수의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분산팽창지수가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10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이상일 때,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변수에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대하여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다중공선성이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있다고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판단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C05BF185-7FD2-4244-8659-A721DAEE357B}"/>
              </a:ext>
            </a:extLst>
          </p:cNvPr>
          <p:cNvSpPr txBox="1"/>
          <p:nvPr/>
        </p:nvSpPr>
        <p:spPr>
          <a:xfrm>
            <a:off x="8985616" y="6070305"/>
            <a:ext cx="42822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기준에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|</a:t>
            </a: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F2F06B0C-49E6-49D5-A35B-33762B6E0518}"/>
              </a:ext>
            </a:extLst>
          </p:cNvPr>
          <p:cNvSpPr txBox="1"/>
          <p:nvPr/>
        </p:nvSpPr>
        <p:spPr>
          <a:xfrm>
            <a:off x="8821886" y="7986622"/>
            <a:ext cx="94636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32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상관관계에서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분석한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결과와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동일하기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때문</a:t>
            </a:r>
            <a:r>
              <a:rPr lang="ko-KR" alt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에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 </a:t>
            </a:r>
          </a:p>
          <a:p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   </a:t>
            </a:r>
            <a:r>
              <a:rPr lang="en-US" sz="32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firstFlrSF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와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secondFlrSF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를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삭제</a:t>
            </a:r>
            <a:r>
              <a:rPr lang="en-US" sz="32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하기로</a:t>
            </a:r>
            <a:r>
              <a:rPr 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32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결정</a:t>
            </a:r>
          </a:p>
        </p:txBody>
      </p: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FD4D437A-9B0C-4B6F-8700-143026ACD62E}"/>
              </a:ext>
            </a:extLst>
          </p:cNvPr>
          <p:cNvGrpSpPr/>
          <p:nvPr/>
        </p:nvGrpSpPr>
        <p:grpSpPr>
          <a:xfrm>
            <a:off x="1613041" y="4649632"/>
            <a:ext cx="5181845" cy="5087060"/>
            <a:chOff x="1679495" y="4769248"/>
            <a:chExt cx="5354624" cy="4621886"/>
          </a:xfrm>
        </p:grpSpPr>
        <p:pic>
          <p:nvPicPr>
            <p:cNvPr id="42" name="Object 17">
              <a:extLst>
                <a:ext uri="{FF2B5EF4-FFF2-40B4-BE49-F238E27FC236}">
                  <a16:creationId xmlns:a16="http://schemas.microsoft.com/office/drawing/2014/main" id="{25B21D71-CD5A-4DEB-9B32-2714820C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95" y="4769248"/>
              <a:ext cx="5354624" cy="4621886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929A20A-0581-30CA-229B-C7D1FB33EDE1}"/>
              </a:ext>
            </a:extLst>
          </p:cNvPr>
          <p:cNvSpPr/>
          <p:nvPr/>
        </p:nvSpPr>
        <p:spPr>
          <a:xfrm>
            <a:off x="1618247" y="6427412"/>
            <a:ext cx="5190378" cy="15607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6E3EC0-1113-EF49-3AB0-4C25941053F0}"/>
              </a:ext>
            </a:extLst>
          </p:cNvPr>
          <p:cNvSpPr/>
          <p:nvPr/>
        </p:nvSpPr>
        <p:spPr>
          <a:xfrm>
            <a:off x="1591664" y="8992514"/>
            <a:ext cx="5190378" cy="7234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1813E968-C56F-12FE-C57E-9FC10651D304}"/>
              </a:ext>
            </a:extLst>
          </p:cNvPr>
          <p:cNvSpPr txBox="1"/>
          <p:nvPr/>
        </p:nvSpPr>
        <p:spPr>
          <a:xfrm>
            <a:off x="9304593" y="7052109"/>
            <a:ext cx="70853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firstFlrSF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secondFlrSF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GrLivArea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700D43C7-F157-0BAA-B6A0-2924581D00B4}"/>
              </a:ext>
            </a:extLst>
          </p:cNvPr>
          <p:cNvSpPr txBox="1"/>
          <p:nvPr/>
        </p:nvSpPr>
        <p:spPr>
          <a:xfrm>
            <a:off x="747702" y="2415604"/>
            <a:ext cx="272512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2. 다중 공선성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70EFCD-6165-4E12-9C96-D42051E741EF}"/>
              </a:ext>
            </a:extLst>
          </p:cNvPr>
          <p:cNvSpPr txBox="1"/>
          <p:nvPr/>
        </p:nvSpPr>
        <p:spPr>
          <a:xfrm>
            <a:off x="855407" y="903935"/>
            <a:ext cx="82833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제거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- </a:t>
            </a:r>
            <a:r>
              <a:rPr lang="ko-KR" alt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이변량을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바탕으로 제거</a:t>
            </a:r>
            <a:endParaRPr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4E32BA-C9B6-4873-8F3E-04467F7DDADD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DE5F38-5659-460E-93C7-FE0060ACC16D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3D8DAD-B6F0-4BAF-9FB0-1C1F83B0E60D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14D6D5-D543-4A09-A867-25FFD720BF07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BE98CE-5CE0-4D31-A10C-DF01DF571BE9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0ABC8D-2161-46B1-BCE0-17B7542C3C58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F3ABB4-9616-4729-87D4-5F1EBC58BEE7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D9AE99-5988-4574-AB82-A4FE1B280A5F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393F72-69D8-4102-ABE8-993A8CEBB036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916296-55D3-4A91-A435-CB81A478DEC7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A2E711-E6FD-440F-AEE6-CF0295747CAA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21B24209-BB4F-4F5A-9332-DA6BD5229B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28571"/>
            <a:ext cx="18285714" cy="7358429"/>
          </a:xfrm>
          <a:prstGeom prst="rect">
            <a:avLst/>
          </a:prstGeom>
        </p:spPr>
      </p:pic>
      <p:sp>
        <p:nvSpPr>
          <p:cNvPr id="28" name="Object 13">
            <a:extLst>
              <a:ext uri="{FF2B5EF4-FFF2-40B4-BE49-F238E27FC236}">
                <a16:creationId xmlns:a16="http://schemas.microsoft.com/office/drawing/2014/main" id="{A3565F48-DF27-4AE1-B23B-AD10B6C3B8F4}"/>
              </a:ext>
            </a:extLst>
          </p:cNvPr>
          <p:cNvSpPr txBox="1"/>
          <p:nvPr/>
        </p:nvSpPr>
        <p:spPr>
          <a:xfrm>
            <a:off x="9486913" y="5503836"/>
            <a:ext cx="26280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01. 데이터 전처리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F0ED0F20-1FCD-4012-B4D2-A213F92201CA}"/>
              </a:ext>
            </a:extLst>
          </p:cNvPr>
          <p:cNvSpPr txBox="1"/>
          <p:nvPr/>
        </p:nvSpPr>
        <p:spPr>
          <a:xfrm>
            <a:off x="9486913" y="6413911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02. 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머신러닝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949EA447-269E-49FD-A562-D934C496EFAB}"/>
              </a:ext>
            </a:extLst>
          </p:cNvPr>
          <p:cNvSpPr txBox="1"/>
          <p:nvPr/>
        </p:nvSpPr>
        <p:spPr>
          <a:xfrm>
            <a:off x="9486913" y="7269220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03. 딥러닝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FDBFEC80-E80F-426B-992D-9236E50980ED}"/>
              </a:ext>
            </a:extLst>
          </p:cNvPr>
          <p:cNvSpPr txBox="1"/>
          <p:nvPr/>
        </p:nvSpPr>
        <p:spPr>
          <a:xfrm>
            <a:off x="9486912" y="8151912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04. test셋에 적용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78D5ADDB-A53E-4AF9-A830-CE5227877331}"/>
              </a:ext>
            </a:extLst>
          </p:cNvPr>
          <p:cNvSpPr txBox="1"/>
          <p:nvPr/>
        </p:nvSpPr>
        <p:spPr>
          <a:xfrm>
            <a:off x="9486912" y="9034604"/>
            <a:ext cx="23881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05. 결론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5686"/>
            <a:ext cx="18364200" cy="36708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02612" y="5609827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01. 가설수립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649669"/>
            <a:ext cx="45499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CONTENTS</a:t>
            </a:r>
            <a:endParaRPr lang="en-US" sz="5400">
              <a:solidFill>
                <a:srgbClr val="C8D5D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2612" y="6490663"/>
            <a:ext cx="42967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02. </a:t>
            </a:r>
            <a:r>
              <a:rPr lang="ko-KR" alt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이변량</a:t>
            </a:r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</a:t>
            </a:r>
            <a:endParaRPr lang="en-US" sz="2400" err="1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2612" y="7371499"/>
            <a:ext cx="42967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03. 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추가</a:t>
            </a:r>
            <a:r>
              <a:rPr lang="en-US" altLang="ko-KR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</a:t>
            </a:r>
            <a:endParaRPr lang="en-US" sz="2400" err="1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7D3A33F7-13E8-483A-A7AC-E84C32FAEDB6}"/>
              </a:ext>
            </a:extLst>
          </p:cNvPr>
          <p:cNvSpPr txBox="1"/>
          <p:nvPr/>
        </p:nvSpPr>
        <p:spPr>
          <a:xfrm>
            <a:off x="12399600" y="5361388"/>
            <a:ext cx="48494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변수 제거 | 열 변경/추가  |  가변수화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train validation data 나누기  |  스케일링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A18EB434-7104-4789-AA33-2AA33B11E9E4}"/>
              </a:ext>
            </a:extLst>
          </p:cNvPr>
          <p:cNvGrpSpPr/>
          <p:nvPr/>
        </p:nvGrpSpPr>
        <p:grpSpPr>
          <a:xfrm>
            <a:off x="12147538" y="5407518"/>
            <a:ext cx="120292" cy="665287"/>
            <a:chOff x="4783282" y="5174729"/>
            <a:chExt cx="120292" cy="665287"/>
          </a:xfrm>
        </p:grpSpPr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3F787D04-789E-42C8-8E16-0EA1870F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510784" y="5447227"/>
              <a:ext cx="665287" cy="120292"/>
            </a:xfrm>
            <a:prstGeom prst="rect">
              <a:avLst/>
            </a:prstGeom>
          </p:spPr>
        </p:pic>
      </p:grpSp>
      <p:sp>
        <p:nvSpPr>
          <p:cNvPr id="29" name="Object 14">
            <a:extLst>
              <a:ext uri="{FF2B5EF4-FFF2-40B4-BE49-F238E27FC236}">
                <a16:creationId xmlns:a16="http://schemas.microsoft.com/office/drawing/2014/main" id="{F531C0A3-060E-4A8C-95E8-BABAB813B288}"/>
              </a:ext>
            </a:extLst>
          </p:cNvPr>
          <p:cNvSpPr txBox="1"/>
          <p:nvPr/>
        </p:nvSpPr>
        <p:spPr>
          <a:xfrm>
            <a:off x="12399601" y="6243376"/>
            <a:ext cx="53066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Linear Regression | Decision Tree | KNN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SVM | Random Forest | XGBoost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D12161A2-733F-47C4-8AC7-DE3E3432282C}"/>
              </a:ext>
            </a:extLst>
          </p:cNvPr>
          <p:cNvGrpSpPr/>
          <p:nvPr/>
        </p:nvGrpSpPr>
        <p:grpSpPr>
          <a:xfrm>
            <a:off x="12147538" y="6280881"/>
            <a:ext cx="120292" cy="665287"/>
            <a:chOff x="4781377" y="6306158"/>
            <a:chExt cx="120292" cy="665287"/>
          </a:xfrm>
        </p:grpSpPr>
        <p:pic>
          <p:nvPicPr>
            <p:cNvPr id="31" name="Object 15">
              <a:extLst>
                <a:ext uri="{FF2B5EF4-FFF2-40B4-BE49-F238E27FC236}">
                  <a16:creationId xmlns:a16="http://schemas.microsoft.com/office/drawing/2014/main" id="{2D9ADF06-C0D1-4A36-BC38-D16FE45B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508879" y="6578656"/>
              <a:ext cx="665287" cy="120292"/>
            </a:xfrm>
            <a:prstGeom prst="rect">
              <a:avLst/>
            </a:prstGeom>
          </p:spPr>
        </p:pic>
      </p:grpSp>
      <p:sp>
        <p:nvSpPr>
          <p:cNvPr id="33" name="Object 19">
            <a:extLst>
              <a:ext uri="{FF2B5EF4-FFF2-40B4-BE49-F238E27FC236}">
                <a16:creationId xmlns:a16="http://schemas.microsoft.com/office/drawing/2014/main" id="{8A64F0DF-3240-4E68-A7FA-166C1F304258}"/>
              </a:ext>
            </a:extLst>
          </p:cNvPr>
          <p:cNvSpPr txBox="1"/>
          <p:nvPr/>
        </p:nvSpPr>
        <p:spPr>
          <a:xfrm>
            <a:off x="12399600" y="7125364"/>
            <a:ext cx="362576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Fully connected Model </a:t>
            </a:r>
          </a:p>
          <a:p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Locally connected Model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5473D0FC-A175-417E-8B74-EBEB3DA4E674}"/>
              </a:ext>
            </a:extLst>
          </p:cNvPr>
          <p:cNvGrpSpPr/>
          <p:nvPr/>
        </p:nvGrpSpPr>
        <p:grpSpPr>
          <a:xfrm>
            <a:off x="12147538" y="7154244"/>
            <a:ext cx="120292" cy="665287"/>
            <a:chOff x="4769948" y="7332825"/>
            <a:chExt cx="120292" cy="665287"/>
          </a:xfrm>
        </p:grpSpPr>
        <p:pic>
          <p:nvPicPr>
            <p:cNvPr id="35" name="Object 20">
              <a:extLst>
                <a:ext uri="{FF2B5EF4-FFF2-40B4-BE49-F238E27FC236}">
                  <a16:creationId xmlns:a16="http://schemas.microsoft.com/office/drawing/2014/main" id="{C8495A55-914A-437D-9EED-B2D725533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497450" y="7605323"/>
              <a:ext cx="665287" cy="120292"/>
            </a:xfrm>
            <a:prstGeom prst="rect">
              <a:avLst/>
            </a:prstGeom>
          </p:spPr>
        </p:pic>
      </p:grpSp>
      <p:sp>
        <p:nvSpPr>
          <p:cNvPr id="37" name="Object 24">
            <a:extLst>
              <a:ext uri="{FF2B5EF4-FFF2-40B4-BE49-F238E27FC236}">
                <a16:creationId xmlns:a16="http://schemas.microsoft.com/office/drawing/2014/main" id="{CF6AF496-644B-4031-ACC8-1A1063499745}"/>
              </a:ext>
            </a:extLst>
          </p:cNvPr>
          <p:cNvSpPr txBox="1"/>
          <p:nvPr/>
        </p:nvSpPr>
        <p:spPr>
          <a:xfrm>
            <a:off x="12399600" y="8007352"/>
            <a:ext cx="45446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최적 모델 선택</a:t>
            </a:r>
            <a:endParaRPr lang="en-US" altLang="ko-KR">
              <a:solidFill>
                <a:srgbClr val="9E9E9E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Regular" pitchFamily="34" charset="0"/>
            </a:endParaRPr>
          </a:p>
          <a:p>
            <a:r>
              <a:rPr lang="ko-KR" altLang="en-US" err="1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코드 </a:t>
            </a:r>
            <a:r>
              <a:rPr lang="en-US" altLang="ko-KR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test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셋에 적용 </a:t>
            </a:r>
            <a:r>
              <a:rPr lang="en-US" altLang="ko-KR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lang="ko-KR" altLang="en-US" err="1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결측치</a:t>
            </a:r>
            <a:r>
              <a: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조치</a:t>
            </a:r>
            <a:endParaRPr lang="en-US">
              <a:solidFill>
                <a:srgbClr val="A6A7A7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6F18EDEE-1136-4A27-A144-0157F9870D25}"/>
              </a:ext>
            </a:extLst>
          </p:cNvPr>
          <p:cNvGrpSpPr/>
          <p:nvPr/>
        </p:nvGrpSpPr>
        <p:grpSpPr>
          <a:xfrm>
            <a:off x="12147538" y="8027607"/>
            <a:ext cx="120292" cy="665287"/>
            <a:chOff x="4777567" y="8302348"/>
            <a:chExt cx="120292" cy="665287"/>
          </a:xfrm>
        </p:grpSpPr>
        <p:pic>
          <p:nvPicPr>
            <p:cNvPr id="39" name="Object 25">
              <a:extLst>
                <a:ext uri="{FF2B5EF4-FFF2-40B4-BE49-F238E27FC236}">
                  <a16:creationId xmlns:a16="http://schemas.microsoft.com/office/drawing/2014/main" id="{D2F3E330-5E02-4A36-9837-D27E2ED1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505069" y="8574846"/>
              <a:ext cx="665287" cy="120292"/>
            </a:xfrm>
            <a:prstGeom prst="rect">
              <a:avLst/>
            </a:prstGeom>
          </p:spPr>
        </p:pic>
      </p:grpSp>
      <p:sp>
        <p:nvSpPr>
          <p:cNvPr id="41" name="Object 29">
            <a:extLst>
              <a:ext uri="{FF2B5EF4-FFF2-40B4-BE49-F238E27FC236}">
                <a16:creationId xmlns:a16="http://schemas.microsoft.com/office/drawing/2014/main" id="{839B46E0-DD2D-4D0A-934F-3C8FE2A0F72A}"/>
              </a:ext>
            </a:extLst>
          </p:cNvPr>
          <p:cNvSpPr txBox="1"/>
          <p:nvPr/>
        </p:nvSpPr>
        <p:spPr>
          <a:xfrm>
            <a:off x="12399600" y="8889340"/>
            <a:ext cx="27158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예측 및 제출</a:t>
            </a:r>
            <a:endParaRPr lang="en-US" altLang="ko-KR">
              <a:solidFill>
                <a:srgbClr val="9E9E9E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Regular" pitchFamily="34" charset="0"/>
            </a:endParaRPr>
          </a:p>
          <a:p>
            <a:r>
              <a:rPr lang="ko-KR" alt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프로젝트 후기</a:t>
            </a:r>
            <a:r>
              <a:rPr lang="en-US">
                <a:solidFill>
                  <a:srgbClr val="9E9E9E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Regular" pitchFamily="34" charset="0"/>
              </a:rPr>
              <a:t> 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905A0600-A77A-46E6-9A49-C79D58D4752B}"/>
              </a:ext>
            </a:extLst>
          </p:cNvPr>
          <p:cNvGrpSpPr/>
          <p:nvPr/>
        </p:nvGrpSpPr>
        <p:grpSpPr>
          <a:xfrm>
            <a:off x="12147538" y="8900971"/>
            <a:ext cx="120292" cy="665287"/>
            <a:chOff x="4775663" y="9148063"/>
            <a:chExt cx="120292" cy="665287"/>
          </a:xfrm>
        </p:grpSpPr>
        <p:pic>
          <p:nvPicPr>
            <p:cNvPr id="43" name="Object 30">
              <a:extLst>
                <a:ext uri="{FF2B5EF4-FFF2-40B4-BE49-F238E27FC236}">
                  <a16:creationId xmlns:a16="http://schemas.microsoft.com/office/drawing/2014/main" id="{C2404E25-918B-45B5-8E03-74A3E109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503165" y="9420561"/>
              <a:ext cx="665287" cy="120292"/>
            </a:xfrm>
            <a:prstGeom prst="rect">
              <a:avLst/>
            </a:prstGeom>
          </p:spPr>
        </p:pic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AAEF0114-A4F3-4570-A2FF-995BB497B5B5}"/>
              </a:ext>
            </a:extLst>
          </p:cNvPr>
          <p:cNvSpPr txBox="1"/>
          <p:nvPr/>
        </p:nvSpPr>
        <p:spPr>
          <a:xfrm>
            <a:off x="9213298" y="4277847"/>
            <a:ext cx="46017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Part 2. </a:t>
            </a:r>
            <a:r>
              <a:rPr lang="en-US" altLang="ko-KR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Modeling 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2BED9932-BDD0-427C-9757-930385CA53A5}"/>
              </a:ext>
            </a:extLst>
          </p:cNvPr>
          <p:cNvSpPr txBox="1"/>
          <p:nvPr/>
        </p:nvSpPr>
        <p:spPr>
          <a:xfrm>
            <a:off x="1485346" y="4277847"/>
            <a:ext cx="53619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Part</a:t>
            </a:r>
            <a:r>
              <a:rPr lang="ko-KR" altLang="en-US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</a:t>
            </a:r>
            <a:r>
              <a:rPr lang="ko-KR" altLang="en-US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EDA &amp; CDA</a:t>
            </a:r>
            <a:endParaRPr lang="en-US" sz="40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223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제거</a:t>
            </a:r>
            <a:endParaRPr lang="ko-KR" altLang="en-US" sz="2800" i="0" u="none" strike="noStrike" kern="1200" cap="none" spc="0" normalizeH="0" baseline="0" noProof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7A650987-40ED-40E7-993B-4B5F78C2764B}"/>
              </a:ext>
            </a:extLst>
          </p:cNvPr>
          <p:cNvSpPr txBox="1"/>
          <p:nvPr/>
        </p:nvSpPr>
        <p:spPr>
          <a:xfrm>
            <a:off x="1752600" y="5297539"/>
            <a:ext cx="2570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고유 변수 |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97F0C154-C2FB-4A94-8EF9-F16479D9F299}"/>
              </a:ext>
            </a:extLst>
          </p:cNvPr>
          <p:cNvGrpSpPr/>
          <p:nvPr/>
        </p:nvGrpSpPr>
        <p:grpSpPr>
          <a:xfrm>
            <a:off x="2142565" y="6071312"/>
            <a:ext cx="6894389" cy="442759"/>
            <a:chOff x="1293951" y="6627187"/>
            <a:chExt cx="6894389" cy="442759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248382EA-CD22-4E10-9CFD-A93B7C2C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951" y="6627187"/>
              <a:ext cx="6894389" cy="442759"/>
            </a:xfrm>
            <a:prstGeom prst="rect">
              <a:avLst/>
            </a:prstGeom>
          </p:spPr>
        </p:pic>
      </p:grpSp>
      <p:sp>
        <p:nvSpPr>
          <p:cNvPr id="26" name="Object 14">
            <a:extLst>
              <a:ext uri="{FF2B5EF4-FFF2-40B4-BE49-F238E27FC236}">
                <a16:creationId xmlns:a16="http://schemas.microsoft.com/office/drawing/2014/main" id="{CBCE9E62-78F1-4A2F-B589-5C9C0B684B81}"/>
              </a:ext>
            </a:extLst>
          </p:cNvPr>
          <p:cNvSpPr txBox="1"/>
          <p:nvPr/>
        </p:nvSpPr>
        <p:spPr>
          <a:xfrm>
            <a:off x="1739309" y="7598157"/>
            <a:ext cx="46199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NaN 비중이 높았던 변수 |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D0B9B238-3D73-4B78-A47F-7B42F4B918AA}"/>
              </a:ext>
            </a:extLst>
          </p:cNvPr>
          <p:cNvSpPr txBox="1"/>
          <p:nvPr/>
        </p:nvSpPr>
        <p:spPr>
          <a:xfrm>
            <a:off x="1752600" y="2517912"/>
            <a:ext cx="2570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다중공선성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5DFD64BF-B863-4C99-8E92-212D08FA96D3}"/>
              </a:ext>
            </a:extLst>
          </p:cNvPr>
          <p:cNvGrpSpPr/>
          <p:nvPr/>
        </p:nvGrpSpPr>
        <p:grpSpPr>
          <a:xfrm>
            <a:off x="2182905" y="8370992"/>
            <a:ext cx="7331479" cy="766285"/>
            <a:chOff x="1293951" y="9037502"/>
            <a:chExt cx="7331479" cy="766285"/>
          </a:xfrm>
        </p:grpSpPr>
        <p:pic>
          <p:nvPicPr>
            <p:cNvPr id="29" name="Object 16">
              <a:extLst>
                <a:ext uri="{FF2B5EF4-FFF2-40B4-BE49-F238E27FC236}">
                  <a16:creationId xmlns:a16="http://schemas.microsoft.com/office/drawing/2014/main" id="{1EAAF5FB-2598-48A5-848E-3DD747F9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951" y="9037502"/>
              <a:ext cx="7331479" cy="766285"/>
            </a:xfrm>
            <a:prstGeom prst="rect">
              <a:avLst/>
            </a:prstGeom>
          </p:spPr>
        </p:pic>
      </p:grpSp>
      <p:grpSp>
        <p:nvGrpSpPr>
          <p:cNvPr id="30" name="그룹 1005">
            <a:extLst>
              <a:ext uri="{FF2B5EF4-FFF2-40B4-BE49-F238E27FC236}">
                <a16:creationId xmlns:a16="http://schemas.microsoft.com/office/drawing/2014/main" id="{68B6CD48-9A54-456E-89C6-94785FAA82A4}"/>
              </a:ext>
            </a:extLst>
          </p:cNvPr>
          <p:cNvGrpSpPr/>
          <p:nvPr/>
        </p:nvGrpSpPr>
        <p:grpSpPr>
          <a:xfrm>
            <a:off x="2102223" y="3479944"/>
            <a:ext cx="6326087" cy="742063"/>
            <a:chOff x="1293951" y="4215744"/>
            <a:chExt cx="6326087" cy="742063"/>
          </a:xfrm>
        </p:grpSpPr>
        <p:pic>
          <p:nvPicPr>
            <p:cNvPr id="31" name="Object 19">
              <a:extLst>
                <a:ext uri="{FF2B5EF4-FFF2-40B4-BE49-F238E27FC236}">
                  <a16:creationId xmlns:a16="http://schemas.microsoft.com/office/drawing/2014/main" id="{12DB3F32-B761-4E52-A4CB-FF78B9FD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951" y="4215744"/>
              <a:ext cx="6326087" cy="742063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C8896A-4DD7-4A9D-9ECE-92279FE88C56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591EA0-F7D5-47C3-B8F9-F1548B8291B1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6E08EFD-3F48-4506-8583-30D8B1A4E564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478FE33-F8AC-4EDF-A8F4-AA07189A3494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A8003F4-5337-46FF-8BE5-3E6C0A753977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7ED026-F262-4EC0-B261-52EE3D98CA26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939C96-8AC0-4768-A420-5775591185B1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8498FC-8B9E-4D64-B716-D1B21316520A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8B6ED-5376-4A3E-890F-D03C8B666836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940E507-3574-4C47-9CDB-BCFA7E317198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A8C059-48FF-49B3-9AE2-62590EA947CD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95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변경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/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추가</a:t>
            </a:r>
            <a:endParaRPr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4C484791-1853-4FC5-A536-D9D59E5A1C9A}"/>
              </a:ext>
            </a:extLst>
          </p:cNvPr>
          <p:cNvSpPr txBox="1"/>
          <p:nvPr/>
        </p:nvSpPr>
        <p:spPr>
          <a:xfrm>
            <a:off x="2064518" y="3600029"/>
            <a:ext cx="162089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MSSubClass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: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집값에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영향을 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줄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요인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별로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묶어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구분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</a:p>
          <a:p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   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new (1946년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이후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건설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 , older (1945년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이전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 , split (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엇층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엇계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단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unf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(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미완성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 , other (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나머지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8A650A9B-9960-41EC-8792-3DBB2AD4453D}"/>
              </a:ext>
            </a:extLst>
          </p:cNvPr>
          <p:cNvSpPr txBox="1"/>
          <p:nvPr/>
        </p:nvSpPr>
        <p:spPr>
          <a:xfrm>
            <a:off x="2064518" y="5527240"/>
            <a:ext cx="150121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Condition1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주변 상태의 긍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부정으로 묶어 구분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Norm (일반적), pos(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긍정적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), nag(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부정적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Object 13">
            <a:extLst>
              <a:ext uri="{FF2B5EF4-FFF2-40B4-BE49-F238E27FC236}">
                <a16:creationId xmlns:a16="http://schemas.microsoft.com/office/drawing/2014/main" id="{BE248B32-64BA-47CB-88FD-F6542D556D7E}"/>
              </a:ext>
            </a:extLst>
          </p:cNvPr>
          <p:cNvSpPr txBox="1"/>
          <p:nvPr/>
        </p:nvSpPr>
        <p:spPr>
          <a:xfrm>
            <a:off x="2062929" y="5007947"/>
            <a:ext cx="1180547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LandSlope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경사 유무로 묶어 구분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Gtl ( 경사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 없는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평지), ste (경사 유) 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328800FF-11C3-4429-B306-8B328152D83B}"/>
              </a:ext>
            </a:extLst>
          </p:cNvPr>
          <p:cNvSpPr txBox="1"/>
          <p:nvPr/>
        </p:nvSpPr>
        <p:spPr>
          <a:xfrm>
            <a:off x="2075543" y="4488654"/>
            <a:ext cx="117928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LotShape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대지 모양으로 묶어 구분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Reg(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모양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규칙적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),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ir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( 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모양이 </a:t>
            </a:r>
            <a:r>
              <a:rPr lang="en-US" sz="1600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불규칙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3FAF6A99-4AA0-4C7C-AA0F-36E477A139C2}"/>
              </a:ext>
            </a:extLst>
          </p:cNvPr>
          <p:cNvSpPr txBox="1"/>
          <p:nvPr/>
        </p:nvSpPr>
        <p:spPr>
          <a:xfrm>
            <a:off x="2133600" y="9104423"/>
            <a:ext cx="13823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해당하는 변수들 - RoofStyle , RoofMatl , KitchenAbvGr, TotRmsAbvGrd, Functional, GarageCond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0D48B85A-B61F-446D-A58E-F54AE0A7456C}"/>
              </a:ext>
            </a:extLst>
          </p:cNvPr>
          <p:cNvSpPr txBox="1"/>
          <p:nvPr/>
        </p:nvSpPr>
        <p:spPr>
          <a:xfrm>
            <a:off x="2062929" y="7085121"/>
            <a:ext cx="163085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GarageType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차고 위치별로 묶어 구분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At ( </a:t>
            </a:r>
            <a:r>
              <a:rPr lang="en-US" sz="1600" dirty="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집에 붙어있는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 ) , Dt </a:t>
            </a:r>
            <a:r>
              <a:rPr lang="en-US" sz="1600" dirty="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집에서 떨어져있는 ) ,  Others ( 다른 유형들 ) , No ( 차고 없</a:t>
            </a:r>
            <a:r>
              <a:rPr lang="ko-KR" alt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음 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957A7B80-45CD-4DD7-A0C6-9000B42E911E}"/>
              </a:ext>
            </a:extLst>
          </p:cNvPr>
          <p:cNvSpPr txBox="1"/>
          <p:nvPr/>
        </p:nvSpPr>
        <p:spPr>
          <a:xfrm>
            <a:off x="2075543" y="6565826"/>
            <a:ext cx="150121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Exterior1st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같은 재료별로 묶어 구분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Wood</a:t>
            </a:r>
            <a:r>
              <a:rPr lang="en-US" sz="1600" dirty="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나무류) , </a:t>
            </a:r>
            <a:r>
              <a:rPr lang="en-US" altLang="ko-KR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Panull(합판류) , Brick(벽돌류) ,  Shn(널판지) ,  Other   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67E7B245-D62D-4BDF-ABF4-0689916D08C1}"/>
              </a:ext>
            </a:extLst>
          </p:cNvPr>
          <p:cNvSpPr txBox="1"/>
          <p:nvPr/>
        </p:nvSpPr>
        <p:spPr>
          <a:xfrm>
            <a:off x="2062929" y="6046533"/>
            <a:ext cx="108007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HouseStyle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층수로 묶어 구분 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Sto1 (1층), sto2 (2층이상),</a:t>
            </a:r>
            <a:r>
              <a:rPr lang="en-US" sz="1600" dirty="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1600">
                <a:solidFill>
                  <a:srgbClr val="AEAFA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unf (미완성)</a:t>
            </a:r>
            <a:endParaRPr lang="en-US" sz="1600" dirty="0">
              <a:solidFill>
                <a:srgbClr val="AEAFA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43369D08-6DD9-4675-8DC6-2B1FB06A913E}"/>
              </a:ext>
            </a:extLst>
          </p:cNvPr>
          <p:cNvSpPr txBox="1"/>
          <p:nvPr/>
        </p:nvSpPr>
        <p:spPr>
          <a:xfrm>
            <a:off x="1345428" y="2705100"/>
            <a:ext cx="70956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유사한 의미의 범주값을 합침 |</a:t>
            </a:r>
            <a:endParaRPr 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4CA8A77F-AF0A-477A-9EDD-774F3B829919}"/>
              </a:ext>
            </a:extLst>
          </p:cNvPr>
          <p:cNvSpPr txBox="1"/>
          <p:nvPr/>
        </p:nvSpPr>
        <p:spPr>
          <a:xfrm>
            <a:off x="1345428" y="8205101"/>
            <a:ext cx="4800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적은 데이터의 범주값을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합침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C4ABF63E-FA80-4D94-90D6-2D843BCF4AAC}"/>
              </a:ext>
            </a:extLst>
          </p:cNvPr>
          <p:cNvSpPr txBox="1"/>
          <p:nvPr/>
        </p:nvSpPr>
        <p:spPr>
          <a:xfrm>
            <a:off x="3541800" y="914052"/>
            <a:ext cx="49474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4B819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-  1. </a:t>
            </a:r>
            <a:r>
              <a:rPr lang="ko-KR" altLang="en-US" sz="2800">
                <a:solidFill>
                  <a:srgbClr val="4B819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유사한 </a:t>
            </a:r>
            <a:r>
              <a:rPr lang="ko-KR" altLang="en-US" sz="28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범주값</a:t>
            </a:r>
            <a:r>
              <a:rPr lang="ko-KR" alt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통합</a:t>
            </a:r>
            <a:endParaRPr lang="en-US" dirty="0">
              <a:solidFill>
                <a:srgbClr val="4B819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A8DFAA-B8E2-4294-AC26-2B66CCCDFEDF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963E3B2-E344-4FA1-B98A-F2F23CBFB2D3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8B1386-0BDC-4DDA-BD02-BBB939C2D324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6C5ACDE-185D-4360-83A9-7366BB607AEA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E1DB6DB-116E-4F09-8030-E32E34CB5D13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C9D342-7DFF-491C-AAC6-06483E264440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ADE38D-624D-4A5B-ABA1-3DBE70FA053B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2F5646-FB81-4024-95E3-5AA0F04EA80F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7B2095-50EA-40A7-B2D3-515F4DAEAF59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3AF83E9-93CB-49D3-9FB6-D02326AE0A18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63BA8C-76F9-4305-9B6C-3EE3C81A22EF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9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A3C304BA-E543-4D4F-B747-56E6CFC0DAEC}"/>
              </a:ext>
            </a:extLst>
          </p:cNvPr>
          <p:cNvSpPr txBox="1"/>
          <p:nvPr/>
        </p:nvSpPr>
        <p:spPr>
          <a:xfrm>
            <a:off x="3577966" y="927495"/>
            <a:ext cx="57273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-  2. </a:t>
            </a:r>
            <a:r>
              <a:rPr lang="ko-KR" alt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연도 관련 변수를 범주화</a:t>
            </a:r>
            <a:endParaRPr lang="en-US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변경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/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추가</a:t>
            </a:r>
            <a:endParaRPr lang="ko-KR" altLang="en-US" sz="2800" i="0" u="none" strike="noStrike" kern="1200" cap="none" spc="0" normalizeH="0" baseline="0" noProof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769211DF-09E9-43D2-ABAE-5AEF5E214134}"/>
              </a:ext>
            </a:extLst>
          </p:cNvPr>
          <p:cNvSpPr txBox="1"/>
          <p:nvPr/>
        </p:nvSpPr>
        <p:spPr>
          <a:xfrm>
            <a:off x="1956884" y="2858432"/>
            <a:ext cx="3036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YearBuilt_grp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3C16442C-D897-4AC0-93B4-A69E236F234D}"/>
              </a:ext>
            </a:extLst>
          </p:cNvPr>
          <p:cNvGrpSpPr/>
          <p:nvPr/>
        </p:nvGrpSpPr>
        <p:grpSpPr>
          <a:xfrm>
            <a:off x="2352875" y="3569833"/>
            <a:ext cx="7991702" cy="1287611"/>
            <a:chOff x="1717469" y="4743546"/>
            <a:chExt cx="7991702" cy="1287611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D405A8F5-6977-4DDA-BE6F-65EDF6AA2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469" y="4743546"/>
              <a:ext cx="7991702" cy="1287611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2F8109F0-BB06-4B38-BC44-F58839F99A09}"/>
              </a:ext>
            </a:extLst>
          </p:cNvPr>
          <p:cNvGrpSpPr/>
          <p:nvPr/>
        </p:nvGrpSpPr>
        <p:grpSpPr>
          <a:xfrm>
            <a:off x="2346849" y="6068183"/>
            <a:ext cx="9061091" cy="1307322"/>
            <a:chOff x="8532189" y="6848088"/>
            <a:chExt cx="9061091" cy="1307322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0FAAFB7C-A4BF-4DD3-BD0C-1A7AE70C7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189" y="6848088"/>
              <a:ext cx="9061091" cy="1307322"/>
            </a:xfrm>
            <a:prstGeom prst="rect">
              <a:avLst/>
            </a:prstGeom>
          </p:spPr>
        </p:pic>
      </p:grpSp>
      <p:sp>
        <p:nvSpPr>
          <p:cNvPr id="29" name="Object 18">
            <a:extLst>
              <a:ext uri="{FF2B5EF4-FFF2-40B4-BE49-F238E27FC236}">
                <a16:creationId xmlns:a16="http://schemas.microsoft.com/office/drawing/2014/main" id="{65739D47-9748-43EA-B11E-A92365895C06}"/>
              </a:ext>
            </a:extLst>
          </p:cNvPr>
          <p:cNvSpPr txBox="1"/>
          <p:nvPr/>
        </p:nvSpPr>
        <p:spPr>
          <a:xfrm>
            <a:off x="1996287" y="5289547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YearRemodAdd_grp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0" name="그룹 1005">
            <a:extLst>
              <a:ext uri="{FF2B5EF4-FFF2-40B4-BE49-F238E27FC236}">
                <a16:creationId xmlns:a16="http://schemas.microsoft.com/office/drawing/2014/main" id="{3EC22DC5-4ADD-4C5D-971D-53D7282DEABA}"/>
              </a:ext>
            </a:extLst>
          </p:cNvPr>
          <p:cNvGrpSpPr/>
          <p:nvPr/>
        </p:nvGrpSpPr>
        <p:grpSpPr>
          <a:xfrm>
            <a:off x="2467873" y="8625959"/>
            <a:ext cx="8973417" cy="1175506"/>
            <a:chOff x="1844472" y="8747489"/>
            <a:chExt cx="8973417" cy="1175506"/>
          </a:xfrm>
        </p:grpSpPr>
        <p:pic>
          <p:nvPicPr>
            <p:cNvPr id="31" name="Object 19">
              <a:extLst>
                <a:ext uri="{FF2B5EF4-FFF2-40B4-BE49-F238E27FC236}">
                  <a16:creationId xmlns:a16="http://schemas.microsoft.com/office/drawing/2014/main" id="{8A82230A-D642-4F7F-80EA-717036834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4472" y="8747489"/>
              <a:ext cx="8973417" cy="1175506"/>
            </a:xfrm>
            <a:prstGeom prst="rect">
              <a:avLst/>
            </a:prstGeom>
          </p:spPr>
        </p:pic>
      </p:grpSp>
      <p:sp>
        <p:nvSpPr>
          <p:cNvPr id="42" name="Object 22">
            <a:extLst>
              <a:ext uri="{FF2B5EF4-FFF2-40B4-BE49-F238E27FC236}">
                <a16:creationId xmlns:a16="http://schemas.microsoft.com/office/drawing/2014/main" id="{A2DD2A67-199D-4B87-9291-38F6747CF685}"/>
              </a:ext>
            </a:extLst>
          </p:cNvPr>
          <p:cNvSpPr txBox="1"/>
          <p:nvPr/>
        </p:nvSpPr>
        <p:spPr>
          <a:xfrm>
            <a:off x="2076031" y="7927226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GarageYrBlt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21A995-AFFC-471D-8B99-8CD8BF4D62B3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61A8AB-CB6E-4061-AD27-89B5C030CA99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6D4959E-5A85-4F02-BC52-311AEFEAEE5C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B2B3711-CB1F-41AB-97D2-701D8BBD3CB8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6393251-D0D5-437E-8D50-6DC6D142F7DA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124CAD-7195-4701-9F1C-681E30C222B4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41E0EE-167C-4D97-9436-FD7236CF3B31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6CE9AE-31EE-4A39-9C5E-4FBFF904D345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938926-EEB4-4811-8D1C-1245C5A9A204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D1646D1-4492-4FF6-9E38-3CAED06257FB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4BA897-A235-44E1-91CE-23D5A519CE60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144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23" name="Object 10">
            <a:extLst>
              <a:ext uri="{FF2B5EF4-FFF2-40B4-BE49-F238E27FC236}">
                <a16:creationId xmlns:a16="http://schemas.microsoft.com/office/drawing/2014/main" id="{B7A168E3-A033-4D0D-A431-76E5E91067C0}"/>
              </a:ext>
            </a:extLst>
          </p:cNvPr>
          <p:cNvSpPr txBox="1"/>
          <p:nvPr/>
        </p:nvSpPr>
        <p:spPr>
          <a:xfrm>
            <a:off x="3607548" y="927495"/>
            <a:ext cx="441407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-  3. </a:t>
            </a:r>
            <a:r>
              <a:rPr lang="en-US" sz="28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숫자형</a:t>
            </a:r>
            <a:r>
              <a:rPr 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8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그룹화</a:t>
            </a:r>
            <a:endParaRPr lang="en-US" dirty="0" err="1">
              <a:solidFill>
                <a:srgbClr val="4B819F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4" name="Object 13">
            <a:extLst>
              <a:ext uri="{FF2B5EF4-FFF2-40B4-BE49-F238E27FC236}">
                <a16:creationId xmlns:a16="http://schemas.microsoft.com/office/drawing/2014/main" id="{39E23F10-F948-433C-AD52-12F3A6DEF522}"/>
              </a:ext>
            </a:extLst>
          </p:cNvPr>
          <p:cNvSpPr txBox="1"/>
          <p:nvPr/>
        </p:nvSpPr>
        <p:spPr>
          <a:xfrm>
            <a:off x="1892571" y="5523137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WoodDeckSF_cut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D32F755F-D32B-4A9C-BD5E-F1F85019ADA1}"/>
              </a:ext>
            </a:extLst>
          </p:cNvPr>
          <p:cNvSpPr txBox="1"/>
          <p:nvPr/>
        </p:nvSpPr>
        <p:spPr>
          <a:xfrm>
            <a:off x="1892571" y="7801263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EnclosedPorch_cut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변수 변경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/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추가</a:t>
            </a:r>
            <a:endParaRPr lang="ko-KR" altLang="en-US" sz="2800" i="0" u="none" strike="noStrike" kern="1200" cap="none" spc="0" normalizeH="0" baseline="0" noProof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14E8F9B8-2255-4424-9134-20A55ED05716}"/>
              </a:ext>
            </a:extLst>
          </p:cNvPr>
          <p:cNvSpPr txBox="1"/>
          <p:nvPr/>
        </p:nvSpPr>
        <p:spPr>
          <a:xfrm>
            <a:off x="1892571" y="3053368"/>
            <a:ext cx="34231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BsmtFinSF1_grp|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E90EAE08-BDD5-47DC-AD86-E3DE3FEFA71E}"/>
              </a:ext>
            </a:extLst>
          </p:cNvPr>
          <p:cNvSpPr txBox="1"/>
          <p:nvPr/>
        </p:nvSpPr>
        <p:spPr>
          <a:xfrm>
            <a:off x="10018304" y="3041208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BsmtUnfSF_grp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B5236DAA-B841-4317-B5B5-D3C5A87FC260}"/>
              </a:ext>
            </a:extLst>
          </p:cNvPr>
          <p:cNvGrpSpPr/>
          <p:nvPr/>
        </p:nvGrpSpPr>
        <p:grpSpPr>
          <a:xfrm>
            <a:off x="1892571" y="3925963"/>
            <a:ext cx="6171429" cy="992448"/>
            <a:chOff x="1789394" y="4646633"/>
            <a:chExt cx="6171429" cy="992448"/>
          </a:xfrm>
        </p:grpSpPr>
        <p:pic>
          <p:nvPicPr>
            <p:cNvPr id="36" name="Object 14">
              <a:extLst>
                <a:ext uri="{FF2B5EF4-FFF2-40B4-BE49-F238E27FC236}">
                  <a16:creationId xmlns:a16="http://schemas.microsoft.com/office/drawing/2014/main" id="{C1FC83DF-8AB5-4BED-94B3-CE9903FF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9394" y="4646633"/>
              <a:ext cx="6171429" cy="992448"/>
            </a:xfrm>
            <a:prstGeom prst="rect">
              <a:avLst/>
            </a:prstGeom>
          </p:spPr>
        </p:pic>
      </p:grp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CE9F8EDB-E7B6-4ECD-AF17-8F9473F09F04}"/>
              </a:ext>
            </a:extLst>
          </p:cNvPr>
          <p:cNvGrpSpPr/>
          <p:nvPr/>
        </p:nvGrpSpPr>
        <p:grpSpPr>
          <a:xfrm>
            <a:off x="10018304" y="3913803"/>
            <a:ext cx="7030694" cy="884364"/>
            <a:chOff x="9620988" y="4754717"/>
            <a:chExt cx="7030694" cy="884364"/>
          </a:xfrm>
        </p:grpSpPr>
        <p:pic>
          <p:nvPicPr>
            <p:cNvPr id="38" name="Object 17">
              <a:extLst>
                <a:ext uri="{FF2B5EF4-FFF2-40B4-BE49-F238E27FC236}">
                  <a16:creationId xmlns:a16="http://schemas.microsoft.com/office/drawing/2014/main" id="{8DE5E908-DF9D-442C-8743-589422868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0988" y="4754717"/>
              <a:ext cx="7030694" cy="884364"/>
            </a:xfrm>
            <a:prstGeom prst="rect">
              <a:avLst/>
            </a:prstGeom>
          </p:spPr>
        </p:pic>
      </p:grpSp>
      <p:sp>
        <p:nvSpPr>
          <p:cNvPr id="40" name="Object 21">
            <a:extLst>
              <a:ext uri="{FF2B5EF4-FFF2-40B4-BE49-F238E27FC236}">
                <a16:creationId xmlns:a16="http://schemas.microsoft.com/office/drawing/2014/main" id="{9E65E5A7-12CD-41C6-886A-B37EBB682147}"/>
              </a:ext>
            </a:extLst>
          </p:cNvPr>
          <p:cNvSpPr txBox="1"/>
          <p:nvPr/>
        </p:nvSpPr>
        <p:spPr>
          <a:xfrm>
            <a:off x="10010295" y="5626794"/>
            <a:ext cx="40823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OpenPorchSF_cut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18DB5384-EDF0-4EA6-AC3F-C571EF662143}"/>
              </a:ext>
            </a:extLst>
          </p:cNvPr>
          <p:cNvGrpSpPr/>
          <p:nvPr/>
        </p:nvGrpSpPr>
        <p:grpSpPr>
          <a:xfrm>
            <a:off x="1892571" y="6395732"/>
            <a:ext cx="6171429" cy="898081"/>
            <a:chOff x="1884747" y="6789357"/>
            <a:chExt cx="6171429" cy="898081"/>
          </a:xfrm>
        </p:grpSpPr>
        <p:pic>
          <p:nvPicPr>
            <p:cNvPr id="45" name="Object 22">
              <a:extLst>
                <a:ext uri="{FF2B5EF4-FFF2-40B4-BE49-F238E27FC236}">
                  <a16:creationId xmlns:a16="http://schemas.microsoft.com/office/drawing/2014/main" id="{4EEE11FC-B704-4CC4-B477-7EB710C3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47" y="6789357"/>
              <a:ext cx="6171429" cy="898081"/>
            </a:xfrm>
            <a:prstGeom prst="rect">
              <a:avLst/>
            </a:prstGeom>
          </p:spPr>
        </p:pic>
      </p:grpSp>
      <p:grpSp>
        <p:nvGrpSpPr>
          <p:cNvPr id="46" name="그룹 1006">
            <a:extLst>
              <a:ext uri="{FF2B5EF4-FFF2-40B4-BE49-F238E27FC236}">
                <a16:creationId xmlns:a16="http://schemas.microsoft.com/office/drawing/2014/main" id="{FD47A600-50AD-464C-A070-E7B922385AA2}"/>
              </a:ext>
            </a:extLst>
          </p:cNvPr>
          <p:cNvGrpSpPr/>
          <p:nvPr/>
        </p:nvGrpSpPr>
        <p:grpSpPr>
          <a:xfrm>
            <a:off x="10024288" y="6505168"/>
            <a:ext cx="6541169" cy="885271"/>
            <a:chOff x="9585810" y="6789357"/>
            <a:chExt cx="6541169" cy="885271"/>
          </a:xfrm>
        </p:grpSpPr>
        <p:pic>
          <p:nvPicPr>
            <p:cNvPr id="47" name="Object 25">
              <a:extLst>
                <a:ext uri="{FF2B5EF4-FFF2-40B4-BE49-F238E27FC236}">
                  <a16:creationId xmlns:a16="http://schemas.microsoft.com/office/drawing/2014/main" id="{09ECDCC7-FA72-48BD-A2E3-62CC646DF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810" y="6789357"/>
              <a:ext cx="6541169" cy="885271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DF85B862-2CB2-406C-8AB6-E560F208C2AC}"/>
              </a:ext>
            </a:extLst>
          </p:cNvPr>
          <p:cNvGrpSpPr/>
          <p:nvPr/>
        </p:nvGrpSpPr>
        <p:grpSpPr>
          <a:xfrm>
            <a:off x="1892571" y="8673860"/>
            <a:ext cx="6352121" cy="834117"/>
            <a:chOff x="1872010" y="8920213"/>
            <a:chExt cx="6352121" cy="834117"/>
          </a:xfrm>
        </p:grpSpPr>
        <p:pic>
          <p:nvPicPr>
            <p:cNvPr id="49" name="Object 28">
              <a:extLst>
                <a:ext uri="{FF2B5EF4-FFF2-40B4-BE49-F238E27FC236}">
                  <a16:creationId xmlns:a16="http://schemas.microsoft.com/office/drawing/2014/main" id="{B32FD241-A173-4B0E-81FB-2D7658AB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2010" y="8920213"/>
              <a:ext cx="6352121" cy="83411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9D79E9E-4F62-4C5E-9445-5196D44BCC24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20F2E23-B7A1-45F0-A24B-DD19AC6EFF8B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9C5346-9D62-4A37-942E-31B561586E72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72AE7F-4D13-4A1C-B8B7-D427716C9AA6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36768D-7BB8-458A-B117-A912AC75F068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AE0AF1-9D2F-450D-8C20-26722184FE6B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83C0BC-EB1A-435F-84A4-45BAF952A1EB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069C8C-B412-4072-A428-E7E39E2EDC2D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24AB02-8AE8-4F5F-A4CA-BCE94F11FFCA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0B6AD80-5F3A-4175-9F32-92FE90F0FB15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A4B510-9AFA-426E-A484-4CE31B1623B6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230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75C33D4-9BFB-42B9-91FC-4B00B8B24938}"/>
              </a:ext>
            </a:extLst>
          </p:cNvPr>
          <p:cNvSpPr txBox="1"/>
          <p:nvPr/>
        </p:nvSpPr>
        <p:spPr>
          <a:xfrm>
            <a:off x="1207212" y="2652825"/>
            <a:ext cx="65560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카테고리로 데이터 타입 변경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AF4215BA-2051-4A9B-8B68-2FB74B2E0CB6}"/>
              </a:ext>
            </a:extLst>
          </p:cNvPr>
          <p:cNvGrpSpPr/>
          <p:nvPr/>
        </p:nvGrpSpPr>
        <p:grpSpPr>
          <a:xfrm>
            <a:off x="1247084" y="3473325"/>
            <a:ext cx="6942283" cy="1691069"/>
            <a:chOff x="1376569" y="3895512"/>
            <a:chExt cx="6942283" cy="1691069"/>
          </a:xfrm>
        </p:grpSpPr>
        <p:pic>
          <p:nvPicPr>
            <p:cNvPr id="42" name="Object 11">
              <a:extLst>
                <a:ext uri="{FF2B5EF4-FFF2-40B4-BE49-F238E27FC236}">
                  <a16:creationId xmlns:a16="http://schemas.microsoft.com/office/drawing/2014/main" id="{E41A059A-6152-4BB8-9DCE-63B9731BE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569" y="3895512"/>
              <a:ext cx="6942283" cy="1691069"/>
            </a:xfrm>
            <a:prstGeom prst="rect">
              <a:avLst/>
            </a:prstGeom>
          </p:spPr>
        </p:pic>
      </p:grpSp>
      <p:sp>
        <p:nvSpPr>
          <p:cNvPr id="50" name="Object 14">
            <a:extLst>
              <a:ext uri="{FF2B5EF4-FFF2-40B4-BE49-F238E27FC236}">
                <a16:creationId xmlns:a16="http://schemas.microsoft.com/office/drawing/2014/main" id="{275A6546-6C75-4C58-BF14-93DEFD777539}"/>
              </a:ext>
            </a:extLst>
          </p:cNvPr>
          <p:cNvSpPr txBox="1"/>
          <p:nvPr/>
        </p:nvSpPr>
        <p:spPr>
          <a:xfrm>
            <a:off x="4221456" y="5000335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F0E9AD58-BAAD-47EC-BF13-24014FBFC629}"/>
              </a:ext>
            </a:extLst>
          </p:cNvPr>
          <p:cNvGrpSpPr/>
          <p:nvPr/>
        </p:nvGrpSpPr>
        <p:grpSpPr>
          <a:xfrm>
            <a:off x="1247084" y="5741805"/>
            <a:ext cx="6883271" cy="1240800"/>
            <a:chOff x="1435581" y="6354904"/>
            <a:chExt cx="6883271" cy="1240800"/>
          </a:xfrm>
        </p:grpSpPr>
        <p:pic>
          <p:nvPicPr>
            <p:cNvPr id="52" name="Object 15">
              <a:extLst>
                <a:ext uri="{FF2B5EF4-FFF2-40B4-BE49-F238E27FC236}">
                  <a16:creationId xmlns:a16="http://schemas.microsoft.com/office/drawing/2014/main" id="{320F149C-009D-4FBB-9FB5-D099E49C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581" y="6354904"/>
              <a:ext cx="6883271" cy="1240800"/>
            </a:xfrm>
            <a:prstGeom prst="rect">
              <a:avLst/>
            </a:prstGeom>
          </p:spPr>
        </p:pic>
      </p:grpSp>
      <p:sp>
        <p:nvSpPr>
          <p:cNvPr id="53" name="Object 18">
            <a:extLst>
              <a:ext uri="{FF2B5EF4-FFF2-40B4-BE49-F238E27FC236}">
                <a16:creationId xmlns:a16="http://schemas.microsoft.com/office/drawing/2014/main" id="{92A97143-AEEF-4500-BD56-AD23958A89C3}"/>
              </a:ext>
            </a:extLst>
          </p:cNvPr>
          <p:cNvSpPr txBox="1"/>
          <p:nvPr/>
        </p:nvSpPr>
        <p:spPr>
          <a:xfrm>
            <a:off x="9857519" y="3715601"/>
            <a:ext cx="738545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제주고딕"/>
              </a:rPr>
              <a:t>Category </a:t>
            </a:r>
            <a:r>
              <a:rPr lang="ko-KR" altLang="en-US" dirty="0">
                <a:ea typeface="제주고딕"/>
              </a:rPr>
              <a:t>타입으로 변경하지 않고 가변수화를 진행할 경우 </a:t>
            </a:r>
            <a:r>
              <a:rPr lang="ko-KR" altLang="en-US" dirty="0" err="1">
                <a:ea typeface="제주고딕"/>
              </a:rPr>
              <a:t>범주값이</a:t>
            </a:r>
            <a:r>
              <a:rPr lang="ko-KR" altLang="en-US" dirty="0">
                <a:ea typeface="제주고딕"/>
              </a:rPr>
              <a:t> 누락된 채로 될 수도 있기때문에 </a:t>
            </a:r>
            <a:r>
              <a:rPr lang="en-US" altLang="ko-KR" dirty="0">
                <a:ea typeface="제주고딕"/>
              </a:rPr>
              <a:t>Category </a:t>
            </a:r>
            <a:r>
              <a:rPr lang="ko-KR" altLang="en-US" dirty="0">
                <a:ea typeface="제주고딕"/>
              </a:rPr>
              <a:t>타입 변경을 먼저 실시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제주고딕"/>
              </a:rPr>
              <a:t>범주값이</a:t>
            </a:r>
            <a:r>
              <a:rPr lang="ko-KR" altLang="en-US" dirty="0">
                <a:ea typeface="제주고딕"/>
              </a:rPr>
              <a:t> 숫자로 된 변수 중 그 값들이 동일한 가중치로 증감한다고 판단한 변수들은 가변수화에서 제외</a:t>
            </a:r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47C353FA-EB24-4F19-A013-929C1B9230C6}"/>
              </a:ext>
            </a:extLst>
          </p:cNvPr>
          <p:cNvSpPr txBox="1"/>
          <p:nvPr/>
        </p:nvSpPr>
        <p:spPr>
          <a:xfrm>
            <a:off x="1273665" y="7859995"/>
            <a:ext cx="65560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범주형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변수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가변수화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F6101F90-CF7C-4FAB-B423-78996B43C1BF}"/>
              </a:ext>
            </a:extLst>
          </p:cNvPr>
          <p:cNvSpPr txBox="1"/>
          <p:nvPr/>
        </p:nvSpPr>
        <p:spPr>
          <a:xfrm>
            <a:off x="10143791" y="6818048"/>
            <a:ext cx="79918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* </a:t>
            </a:r>
            <a:r>
              <a:rPr lang="ko-KR" alt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가변수화에서 제외한 </a:t>
            </a:r>
            <a:r>
              <a:rPr lang="en-US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변수들</a:t>
            </a:r>
            <a:r>
              <a:rPr 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</a:p>
          <a:p>
            <a:r>
              <a:rPr lang="en-US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</a:t>
            </a:r>
            <a:r>
              <a:rPr lang="en-US" dirty="0" err="1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BsmtFullBath</a:t>
            </a:r>
            <a:r>
              <a:rPr lang="en-US" dirty="0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dirty="0" err="1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BsmtHalfBath</a:t>
            </a:r>
            <a:r>
              <a:rPr lang="en-US" dirty="0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dirty="0" err="1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BedroomAbvGr</a:t>
            </a:r>
            <a:r>
              <a:rPr lang="en-US" dirty="0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 Fireplaces, </a:t>
            </a:r>
            <a:r>
              <a:rPr lang="en-US" dirty="0" err="1">
                <a:solidFill>
                  <a:srgbClr val="A6A7A7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GarageCars</a:t>
            </a:r>
            <a:endParaRPr lang="en-US" dirty="0">
              <a:solidFill>
                <a:srgbClr val="A6A7A7"/>
              </a:solidFill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59" name="그룹 1005">
            <a:extLst>
              <a:ext uri="{FF2B5EF4-FFF2-40B4-BE49-F238E27FC236}">
                <a16:creationId xmlns:a16="http://schemas.microsoft.com/office/drawing/2014/main" id="{19D16ABE-67E8-49B8-AF66-60B225E2921F}"/>
              </a:ext>
            </a:extLst>
          </p:cNvPr>
          <p:cNvGrpSpPr/>
          <p:nvPr/>
        </p:nvGrpSpPr>
        <p:grpSpPr>
          <a:xfrm>
            <a:off x="1286956" y="8632757"/>
            <a:ext cx="10881445" cy="670532"/>
            <a:chOff x="1435581" y="8492921"/>
            <a:chExt cx="10881445" cy="670532"/>
          </a:xfrm>
        </p:grpSpPr>
        <p:pic>
          <p:nvPicPr>
            <p:cNvPr id="60" name="Object 24">
              <a:extLst>
                <a:ext uri="{FF2B5EF4-FFF2-40B4-BE49-F238E27FC236}">
                  <a16:creationId xmlns:a16="http://schemas.microsoft.com/office/drawing/2014/main" id="{E5D8EFFB-E626-4C6B-B9F2-DA95C41E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581" y="8492921"/>
              <a:ext cx="10881445" cy="670532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가변수화</a:t>
            </a:r>
            <a:endParaRPr lang="ko-KR" altLang="en-US" sz="2800" i="0" u="none" strike="noStrike" kern="1200" cap="none" spc="0" normalizeH="0" baseline="0" noProof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82312C-90BD-4656-B68C-A2AFD48FC05E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B6B8FB-EEFB-43C9-9A68-99ADA3A95821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75427FE-0A81-436F-8944-9E3F43055D78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6CE17D-ACC7-4017-B6CC-C9CDB7FD595B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9B9456-6B54-4347-8066-D2F44281DD67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3B7A77-63D4-40C1-B86C-A908BB683D15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27172-3041-4E5D-90C5-183DE878B4C0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5611CC-F707-4EFC-97A6-0456862ECE20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F6CEE6-43BC-4CC1-B88B-5853036D3D4E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DB697-ADAF-478E-9CE0-8AB7898571E4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0BD2C8-8426-4514-B889-BA0855B6BA47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08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73798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train validation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나누기  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| 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스케일링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72D182BF-8844-4B07-AD31-100EC868E334}"/>
              </a:ext>
            </a:extLst>
          </p:cNvPr>
          <p:cNvSpPr txBox="1"/>
          <p:nvPr/>
        </p:nvSpPr>
        <p:spPr>
          <a:xfrm>
            <a:off x="1240580" y="7755975"/>
            <a:ext cx="65560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MinMaxScaler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342A19AB-B575-43F0-8D1B-F8AF0B20CE76}"/>
              </a:ext>
            </a:extLst>
          </p:cNvPr>
          <p:cNvGrpSpPr/>
          <p:nvPr/>
        </p:nvGrpSpPr>
        <p:grpSpPr>
          <a:xfrm>
            <a:off x="1751282" y="8693924"/>
            <a:ext cx="6171429" cy="883887"/>
            <a:chOff x="1187932" y="8908688"/>
            <a:chExt cx="6171429" cy="883887"/>
          </a:xfrm>
        </p:grpSpPr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91BB6308-24EE-497F-94B4-9FA32474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932" y="8908688"/>
              <a:ext cx="6171429" cy="883887"/>
            </a:xfrm>
            <a:prstGeom prst="rect">
              <a:avLst/>
            </a:prstGeom>
          </p:spPr>
        </p:pic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5B746A5D-DF33-4BDC-9FE3-A43816B5D9A2}"/>
              </a:ext>
            </a:extLst>
          </p:cNvPr>
          <p:cNvSpPr txBox="1"/>
          <p:nvPr/>
        </p:nvSpPr>
        <p:spPr>
          <a:xfrm>
            <a:off x="1277059" y="5392478"/>
            <a:ext cx="65560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train, val 데이터 셋 나누기 |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7E28B936-FE53-46DF-8845-E593FFA36477}"/>
              </a:ext>
            </a:extLst>
          </p:cNvPr>
          <p:cNvGrpSpPr/>
          <p:nvPr/>
        </p:nvGrpSpPr>
        <p:grpSpPr>
          <a:xfrm>
            <a:off x="1836399" y="3658609"/>
            <a:ext cx="4402074" cy="1039469"/>
            <a:chOff x="1435581" y="3922012"/>
            <a:chExt cx="2943123" cy="1282660"/>
          </a:xfrm>
        </p:grpSpPr>
        <p:pic>
          <p:nvPicPr>
            <p:cNvPr id="41" name="Object 18">
              <a:extLst>
                <a:ext uri="{FF2B5EF4-FFF2-40B4-BE49-F238E27FC236}">
                  <a16:creationId xmlns:a16="http://schemas.microsoft.com/office/drawing/2014/main" id="{76955435-1B5D-4FD5-83C8-F843EF8C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581" y="3922012"/>
              <a:ext cx="2943123" cy="1282660"/>
            </a:xfrm>
            <a:prstGeom prst="rect">
              <a:avLst/>
            </a:prstGeom>
          </p:spPr>
        </p:pic>
      </p:grpSp>
      <p:sp>
        <p:nvSpPr>
          <p:cNvPr id="45" name="Object 21">
            <a:extLst>
              <a:ext uri="{FF2B5EF4-FFF2-40B4-BE49-F238E27FC236}">
                <a16:creationId xmlns:a16="http://schemas.microsoft.com/office/drawing/2014/main" id="{CCB63E30-74A1-4723-A256-1C5F62D7FA2E}"/>
              </a:ext>
            </a:extLst>
          </p:cNvPr>
          <p:cNvSpPr txBox="1"/>
          <p:nvPr/>
        </p:nvSpPr>
        <p:spPr>
          <a:xfrm>
            <a:off x="8870128" y="7869159"/>
            <a:ext cx="901624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2400" dirty="0"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1A2AC40B-DF31-4ADB-A343-C77ECC1A032A}"/>
              </a:ext>
            </a:extLst>
          </p:cNvPr>
          <p:cNvGrpSpPr/>
          <p:nvPr/>
        </p:nvGrpSpPr>
        <p:grpSpPr>
          <a:xfrm>
            <a:off x="1836399" y="6220990"/>
            <a:ext cx="6452765" cy="901384"/>
            <a:chOff x="1435581" y="6480457"/>
            <a:chExt cx="6452765" cy="901384"/>
          </a:xfrm>
        </p:grpSpPr>
        <p:pic>
          <p:nvPicPr>
            <p:cNvPr id="47" name="Object 22">
              <a:extLst>
                <a:ext uri="{FF2B5EF4-FFF2-40B4-BE49-F238E27FC236}">
                  <a16:creationId xmlns:a16="http://schemas.microsoft.com/office/drawing/2014/main" id="{AAAA50CF-A4C3-4C08-8ACA-23C44BFD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581" y="6480457"/>
              <a:ext cx="6452765" cy="901384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0EF87522-CC51-C0F6-DDD4-BB52FD792BEC}"/>
              </a:ext>
            </a:extLst>
          </p:cNvPr>
          <p:cNvSpPr txBox="1"/>
          <p:nvPr/>
        </p:nvSpPr>
        <p:spPr>
          <a:xfrm>
            <a:off x="1280688" y="2719637"/>
            <a:ext cx="65560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X, Y </a:t>
            </a:r>
            <a:r>
              <a:rPr lang="ko-KR" alt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전에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분리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  <a:endParaRPr lang="en-US" sz="2800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3E5FB3CC-D3B5-5918-E7A1-32FD52F4A54F}"/>
              </a:ext>
            </a:extLst>
          </p:cNvPr>
          <p:cNvSpPr txBox="1"/>
          <p:nvPr/>
        </p:nvSpPr>
        <p:spPr>
          <a:xfrm>
            <a:off x="8818483" y="5466609"/>
            <a:ext cx="718351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데이터가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충분히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많지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않다고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판단하여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test_size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를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0.2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설정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스터디원들과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분업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(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동일한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값을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확인하기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위해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)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하기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때문에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난수값인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random_state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는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임의로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2022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고정</a:t>
            </a:r>
            <a:endParaRPr lang="ko-KR" sz="240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36755E3-869F-9F43-2777-B5365554948B}"/>
              </a:ext>
            </a:extLst>
          </p:cNvPr>
          <p:cNvSpPr txBox="1"/>
          <p:nvPr/>
        </p:nvSpPr>
        <p:spPr>
          <a:xfrm>
            <a:off x="8818481" y="2751987"/>
            <a:ext cx="871187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X와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y를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언제 나눌 지에 대해 고민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이상치는 이슈로 보고 이상치를 먼저 제거한 후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x와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y를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분리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실무적인 관점에서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생각해봤을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때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y값이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포함된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val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/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test셋이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따로 없고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x값에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대해서 바로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예측해야할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것으로 예상하여 다른 전처리보다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x와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y를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먼저 분리하기로 결정</a:t>
            </a: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3DE9A6E2-6798-5A4B-C58F-24D1FA605C7B}"/>
              </a:ext>
            </a:extLst>
          </p:cNvPr>
          <p:cNvSpPr txBox="1"/>
          <p:nvPr/>
        </p:nvSpPr>
        <p:spPr>
          <a:xfrm>
            <a:off x="8818482" y="8324347"/>
            <a:ext cx="64519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KNN, SVM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등의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정규화가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필요한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모델들을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위해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정규화를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</a:t>
            </a:r>
            <a:r>
              <a:rPr lang="en-US" altLang="ko-KR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진행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이상치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제거를 했기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때문에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정규화로 진행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 </a:t>
            </a:r>
            <a:endParaRPr lang="ko-KR" sz="240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3F26D9-A3BE-4E96-B163-914E4B121FA3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F51154-992B-4640-86DC-C24E489E93B3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30CC02-FAA9-41FE-96C5-811940FB4306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8E2657-24F4-496E-887C-D2C0E5B2A203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3DA2D-6952-45A3-9CBD-CF58FDE386B1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7733AD-79EB-447A-BBA7-35856EA13457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3A4402-BA2B-4A14-A010-53E33C7D4C59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9B09A1-5672-4411-9917-26B4CF4F48BE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30AA89-708B-4E1B-B39F-47D8EBAF087B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CA3AABB-C5BB-4C1C-A241-7FE6B928836C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61468D-734C-4E9B-93EE-7D7C70F76786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98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Linear Regression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0C4C3E-6A71-4FAF-9C1D-BF7B7DFE6361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584802-392A-4DE5-BB46-971B7E8085C0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88928F-EB94-4535-90FF-1F80AAE749F9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E55C97-6C59-4EC4-8C23-C60D620DB779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E2ADCB-02B6-4460-9E2F-156BBB2FA194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AEEDE-D75F-4C70-AEFC-B08A8D42B1C8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F728E-3E51-4293-AE94-191E4110A6DE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654717-75DA-488B-A3E6-422F74C478F9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97ED2B-13BD-4433-8133-A8ACC433F24F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0A4667-5CEC-4A8F-901E-FFC08429D9AC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476F84-A4B2-4CD3-B30C-09EBD8185E2E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EC559D2E-1698-41AD-8131-A65368C32EB2}"/>
              </a:ext>
            </a:extLst>
          </p:cNvPr>
          <p:cNvGrpSpPr/>
          <p:nvPr/>
        </p:nvGrpSpPr>
        <p:grpSpPr>
          <a:xfrm>
            <a:off x="855407" y="3464840"/>
            <a:ext cx="7707276" cy="5425922"/>
            <a:chOff x="913000" y="3894182"/>
            <a:chExt cx="7707276" cy="5425922"/>
          </a:xfrm>
        </p:grpSpPr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F1E35589-61CD-4220-BD13-2ECE817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000" y="3894182"/>
              <a:ext cx="7707276" cy="5425922"/>
            </a:xfrm>
            <a:prstGeom prst="rect">
              <a:avLst/>
            </a:prstGeom>
          </p:spPr>
        </p:pic>
      </p:grpSp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2F0E35A8-2C2F-4D03-83D4-A131CFDEA62D}"/>
              </a:ext>
            </a:extLst>
          </p:cNvPr>
          <p:cNvGrpSpPr/>
          <p:nvPr/>
        </p:nvGrpSpPr>
        <p:grpSpPr>
          <a:xfrm>
            <a:off x="9101225" y="3464840"/>
            <a:ext cx="4924430" cy="2822360"/>
            <a:chOff x="9214286" y="4037039"/>
            <a:chExt cx="4924430" cy="2822360"/>
          </a:xfrm>
        </p:grpSpPr>
        <p:pic>
          <p:nvPicPr>
            <p:cNvPr id="35" name="Object 17">
              <a:extLst>
                <a:ext uri="{FF2B5EF4-FFF2-40B4-BE49-F238E27FC236}">
                  <a16:creationId xmlns:a16="http://schemas.microsoft.com/office/drawing/2014/main" id="{779E1254-07BB-4429-ADE7-95C31363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4286" y="4037039"/>
              <a:ext cx="4924430" cy="2822360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2BA9CA54-6FD1-4D0D-BF3F-A66C1186EC9B}"/>
              </a:ext>
            </a:extLst>
          </p:cNvPr>
          <p:cNvGrpSpPr/>
          <p:nvPr/>
        </p:nvGrpSpPr>
        <p:grpSpPr>
          <a:xfrm>
            <a:off x="14240813" y="3464840"/>
            <a:ext cx="3157143" cy="2932751"/>
            <a:chOff x="14353874" y="4037039"/>
            <a:chExt cx="3157143" cy="2932751"/>
          </a:xfrm>
        </p:grpSpPr>
        <p:pic>
          <p:nvPicPr>
            <p:cNvPr id="37" name="Object 20">
              <a:extLst>
                <a:ext uri="{FF2B5EF4-FFF2-40B4-BE49-F238E27FC236}">
                  <a16:creationId xmlns:a16="http://schemas.microsoft.com/office/drawing/2014/main" id="{A69DF7D7-C279-45CE-93F5-4B639507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3874" y="4037039"/>
              <a:ext cx="3157143" cy="2932751"/>
            </a:xfrm>
            <a:prstGeom prst="rect">
              <a:avLst/>
            </a:prstGeom>
          </p:spPr>
        </p:pic>
      </p:grpSp>
      <p:sp>
        <p:nvSpPr>
          <p:cNvPr id="38" name="Object 5">
            <a:extLst>
              <a:ext uri="{FF2B5EF4-FFF2-40B4-BE49-F238E27FC236}">
                <a16:creationId xmlns:a16="http://schemas.microsoft.com/office/drawing/2014/main" id="{8D4B2ABE-2598-40E9-975A-602B13E59417}"/>
              </a:ext>
            </a:extLst>
          </p:cNvPr>
          <p:cNvSpPr txBox="1"/>
          <p:nvPr/>
        </p:nvSpPr>
        <p:spPr>
          <a:xfrm>
            <a:off x="9144358" y="7344305"/>
            <a:ext cx="642815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MSE: 796069855.0227677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RMSE: 28214.709904990475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R2-Score: 0.9029058334160777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값과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예측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값의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차이가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적음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432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Decision Tree</a:t>
            </a:r>
          </a:p>
        </p:txBody>
      </p: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EAE41286-344F-4A74-9B4A-3CFA6EA95DC2}"/>
              </a:ext>
            </a:extLst>
          </p:cNvPr>
          <p:cNvGrpSpPr/>
          <p:nvPr/>
        </p:nvGrpSpPr>
        <p:grpSpPr>
          <a:xfrm>
            <a:off x="855407" y="2848551"/>
            <a:ext cx="6295238" cy="4584955"/>
            <a:chOff x="940343" y="3360965"/>
            <a:chExt cx="6295238" cy="4584955"/>
          </a:xfrm>
        </p:grpSpPr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1CB7136D-1040-4331-B5F6-2C9C2262ACEE}"/>
                </a:ext>
              </a:extLst>
            </p:cNvPr>
            <p:cNvGrpSpPr/>
            <p:nvPr/>
          </p:nvGrpSpPr>
          <p:grpSpPr>
            <a:xfrm>
              <a:off x="940343" y="3360965"/>
              <a:ext cx="6288935" cy="1918289"/>
              <a:chOff x="940343" y="3360965"/>
              <a:chExt cx="6288935" cy="1918289"/>
            </a:xfrm>
          </p:grpSpPr>
          <p:pic>
            <p:nvPicPr>
              <p:cNvPr id="42" name="Object 14">
                <a:extLst>
                  <a:ext uri="{FF2B5EF4-FFF2-40B4-BE49-F238E27FC236}">
                    <a16:creationId xmlns:a16="http://schemas.microsoft.com/office/drawing/2014/main" id="{402F3622-7807-4424-BC0B-C5D9D6BC6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0343" y="3360965"/>
                <a:ext cx="6288935" cy="1918289"/>
              </a:xfrm>
              <a:prstGeom prst="rect">
                <a:avLst/>
              </a:prstGeom>
            </p:spPr>
          </p:pic>
        </p:grpSp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9FC16352-6735-4C2A-8754-52E1792EBD78}"/>
                </a:ext>
              </a:extLst>
            </p:cNvPr>
            <p:cNvGrpSpPr/>
            <p:nvPr/>
          </p:nvGrpSpPr>
          <p:grpSpPr>
            <a:xfrm>
              <a:off x="940343" y="5279254"/>
              <a:ext cx="6288935" cy="2657582"/>
              <a:chOff x="940343" y="5279254"/>
              <a:chExt cx="6288935" cy="2657582"/>
            </a:xfrm>
          </p:grpSpPr>
          <p:pic>
            <p:nvPicPr>
              <p:cNvPr id="41" name="Object 17">
                <a:extLst>
                  <a:ext uri="{FF2B5EF4-FFF2-40B4-BE49-F238E27FC236}">
                    <a16:creationId xmlns:a16="http://schemas.microsoft.com/office/drawing/2014/main" id="{ADC588CF-1722-4DD2-940A-EF5E2C792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343" y="5279254"/>
                <a:ext cx="6288935" cy="2657582"/>
              </a:xfrm>
              <a:prstGeom prst="rect">
                <a:avLst/>
              </a:prstGeom>
            </p:spPr>
          </p:pic>
        </p:grpSp>
      </p:grpSp>
      <p:grpSp>
        <p:nvGrpSpPr>
          <p:cNvPr id="43" name="그룹 1007">
            <a:extLst>
              <a:ext uri="{FF2B5EF4-FFF2-40B4-BE49-F238E27FC236}">
                <a16:creationId xmlns:a16="http://schemas.microsoft.com/office/drawing/2014/main" id="{984CDEAB-1076-4FF8-A0C9-7CFFAF85312C}"/>
              </a:ext>
            </a:extLst>
          </p:cNvPr>
          <p:cNvGrpSpPr/>
          <p:nvPr/>
        </p:nvGrpSpPr>
        <p:grpSpPr>
          <a:xfrm>
            <a:off x="862334" y="7842882"/>
            <a:ext cx="6356295" cy="1457656"/>
            <a:chOff x="909814" y="8385344"/>
            <a:chExt cx="6356295" cy="1457656"/>
          </a:xfrm>
        </p:grpSpPr>
        <p:pic>
          <p:nvPicPr>
            <p:cNvPr id="44" name="Object 21">
              <a:extLst>
                <a:ext uri="{FF2B5EF4-FFF2-40B4-BE49-F238E27FC236}">
                  <a16:creationId xmlns:a16="http://schemas.microsoft.com/office/drawing/2014/main" id="{FDE0F510-1F03-4E9F-A3E7-3A5D060B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14" y="8385344"/>
              <a:ext cx="6356295" cy="1457656"/>
            </a:xfrm>
            <a:prstGeom prst="rect">
              <a:avLst/>
            </a:prstGeom>
          </p:spPr>
        </p:pic>
      </p:grpSp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827D9428-722E-44BF-BCE5-49980C1B75D5}"/>
              </a:ext>
            </a:extLst>
          </p:cNvPr>
          <p:cNvGrpSpPr/>
          <p:nvPr/>
        </p:nvGrpSpPr>
        <p:grpSpPr>
          <a:xfrm>
            <a:off x="7965767" y="2848551"/>
            <a:ext cx="5728615" cy="2832570"/>
            <a:chOff x="8050703" y="3360965"/>
            <a:chExt cx="5728615" cy="2832570"/>
          </a:xfrm>
        </p:grpSpPr>
        <p:pic>
          <p:nvPicPr>
            <p:cNvPr id="46" name="Object 24">
              <a:extLst>
                <a:ext uri="{FF2B5EF4-FFF2-40B4-BE49-F238E27FC236}">
                  <a16:creationId xmlns:a16="http://schemas.microsoft.com/office/drawing/2014/main" id="{56AAC307-4547-46F9-8DF9-249A3750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0703" y="3360965"/>
              <a:ext cx="5728615" cy="2832570"/>
            </a:xfrm>
            <a:prstGeom prst="rect">
              <a:avLst/>
            </a:prstGeom>
          </p:spPr>
        </p:pic>
      </p:grpSp>
      <p:grpSp>
        <p:nvGrpSpPr>
          <p:cNvPr id="47" name="그룹 1009">
            <a:extLst>
              <a:ext uri="{FF2B5EF4-FFF2-40B4-BE49-F238E27FC236}">
                <a16:creationId xmlns:a16="http://schemas.microsoft.com/office/drawing/2014/main" id="{A536036A-2B1A-4B82-A69B-7E8AFBD38F4B}"/>
              </a:ext>
            </a:extLst>
          </p:cNvPr>
          <p:cNvGrpSpPr/>
          <p:nvPr/>
        </p:nvGrpSpPr>
        <p:grpSpPr>
          <a:xfrm>
            <a:off x="14146763" y="2848551"/>
            <a:ext cx="3666397" cy="3223807"/>
            <a:chOff x="14231699" y="3383336"/>
            <a:chExt cx="3666397" cy="3223807"/>
          </a:xfrm>
        </p:grpSpPr>
        <p:pic>
          <p:nvPicPr>
            <p:cNvPr id="48" name="Object 27">
              <a:extLst>
                <a:ext uri="{FF2B5EF4-FFF2-40B4-BE49-F238E27FC236}">
                  <a16:creationId xmlns:a16="http://schemas.microsoft.com/office/drawing/2014/main" id="{1E1EE7D2-57E6-4B02-8F6A-89C900FAD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1699" y="3383336"/>
              <a:ext cx="3666397" cy="32238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F87A4B-B910-0D4D-A0DD-D28A7E82E28C}"/>
              </a:ext>
            </a:extLst>
          </p:cNvPr>
          <p:cNvSpPr txBox="1"/>
          <p:nvPr/>
        </p:nvSpPr>
        <p:spPr>
          <a:xfrm>
            <a:off x="8074325" y="6467655"/>
            <a:ext cx="895421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MSE: 2227489472.1931553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RMSE: 28214.47196.28663563645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R2-Score: 0.7283200305695912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max_depth를</a:t>
            </a: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3으로 설정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사회과학 문제이므로 일반적인 기준(0.3)에 적용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하면</a:t>
            </a: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</a:t>
            </a: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유의미하다고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판단됨</a:t>
            </a:r>
            <a:endParaRPr 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5728EA-A5BD-4A7C-956C-C839D6DD6FCB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F0B8E17-D9CE-4936-8CFF-3B5DB4FA8E6D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18608B-B57C-4CED-ACB2-E8B6D571E81E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CA6BE9-4377-4BC2-99BF-1F863FD9D6C2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E57DE7-7DAE-45FB-A07A-BE2D7543E9B3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504704-3FD5-4BCA-BF66-7F3AA09CD92D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9264B-16CD-4DBD-B81E-6942AAD1072F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DF1D4B-A1F3-43D6-BAFE-B07DCCC82DF5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9BB2A-5724-4BF5-96AD-F84150CBC5B6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624415-E1D0-4E27-BD8E-D4CA1244B19D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E20200-C6E9-4DD7-A166-FE0F0A003085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412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KNN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4E6B248-F938-40B8-AF43-E4C6BADF6EAE}"/>
              </a:ext>
            </a:extLst>
          </p:cNvPr>
          <p:cNvSpPr txBox="1"/>
          <p:nvPr/>
        </p:nvSpPr>
        <p:spPr>
          <a:xfrm>
            <a:off x="800762" y="8161586"/>
            <a:ext cx="605069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MSE: 2154209275.353418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RMSE: 46413.4600665951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R2-Score: 0.7372577884740864</a:t>
            </a:r>
          </a:p>
        </p:txBody>
      </p: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75840937-EBD7-409D-BB31-8A1E569CD9B5}"/>
              </a:ext>
            </a:extLst>
          </p:cNvPr>
          <p:cNvGrpSpPr/>
          <p:nvPr/>
        </p:nvGrpSpPr>
        <p:grpSpPr>
          <a:xfrm>
            <a:off x="694010" y="3266806"/>
            <a:ext cx="6171429" cy="4382894"/>
            <a:chOff x="502505" y="3810928"/>
            <a:chExt cx="6171429" cy="4382894"/>
          </a:xfrm>
        </p:grpSpPr>
        <p:pic>
          <p:nvPicPr>
            <p:cNvPr id="34" name="Object 14">
              <a:extLst>
                <a:ext uri="{FF2B5EF4-FFF2-40B4-BE49-F238E27FC236}">
                  <a16:creationId xmlns:a16="http://schemas.microsoft.com/office/drawing/2014/main" id="{AD3E6223-2500-49E9-A835-A83A8FDB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05" y="3810928"/>
              <a:ext cx="6171429" cy="4382894"/>
            </a:xfrm>
            <a:prstGeom prst="rect">
              <a:avLst/>
            </a:prstGeom>
          </p:spPr>
        </p:pic>
      </p:grpSp>
      <p:sp>
        <p:nvSpPr>
          <p:cNvPr id="35" name="Object 17">
            <a:extLst>
              <a:ext uri="{FF2B5EF4-FFF2-40B4-BE49-F238E27FC236}">
                <a16:creationId xmlns:a16="http://schemas.microsoft.com/office/drawing/2014/main" id="{359B71C0-3DDF-49A0-AAFB-0C3B24771355}"/>
              </a:ext>
            </a:extLst>
          </p:cNvPr>
          <p:cNvSpPr txBox="1"/>
          <p:nvPr/>
        </p:nvSpPr>
        <p:spPr>
          <a:xfrm>
            <a:off x="7804650" y="2515639"/>
            <a:ext cx="40924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RandomizedSearchCV</a:t>
            </a:r>
            <a:endParaRPr 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B366127D-D31E-475B-ABB9-AA9EC18E9D4A}"/>
              </a:ext>
            </a:extLst>
          </p:cNvPr>
          <p:cNvSpPr txBox="1"/>
          <p:nvPr/>
        </p:nvSpPr>
        <p:spPr>
          <a:xfrm>
            <a:off x="14060798" y="2515639"/>
            <a:ext cx="26080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GridSearchCV</a:t>
            </a:r>
            <a:endParaRPr 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7" name="그룹 1005">
            <a:extLst>
              <a:ext uri="{FF2B5EF4-FFF2-40B4-BE49-F238E27FC236}">
                <a16:creationId xmlns:a16="http://schemas.microsoft.com/office/drawing/2014/main" id="{29D67F3C-49C1-41DE-A4FE-EB72C5D8E2D0}"/>
              </a:ext>
            </a:extLst>
          </p:cNvPr>
          <p:cNvGrpSpPr/>
          <p:nvPr/>
        </p:nvGrpSpPr>
        <p:grpSpPr>
          <a:xfrm>
            <a:off x="7373337" y="3257633"/>
            <a:ext cx="4955095" cy="5060683"/>
            <a:chOff x="7339941" y="3781803"/>
            <a:chExt cx="4955095" cy="5060683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1C550EFF-2732-4932-988E-83C0E659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9941" y="3781803"/>
              <a:ext cx="4955095" cy="5060683"/>
            </a:xfrm>
            <a:prstGeom prst="rect">
              <a:avLst/>
            </a:prstGeom>
          </p:spPr>
        </p:pic>
      </p:grpSp>
      <p:sp>
        <p:nvSpPr>
          <p:cNvPr id="49" name="Object 22">
            <a:extLst>
              <a:ext uri="{FF2B5EF4-FFF2-40B4-BE49-F238E27FC236}">
                <a16:creationId xmlns:a16="http://schemas.microsoft.com/office/drawing/2014/main" id="{764AE585-606E-4068-B298-2788AC8BF57D}"/>
              </a:ext>
            </a:extLst>
          </p:cNvPr>
          <p:cNvSpPr txBox="1"/>
          <p:nvPr/>
        </p:nvSpPr>
        <p:spPr>
          <a:xfrm>
            <a:off x="6755806" y="8699450"/>
            <a:ext cx="60506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최적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파라미터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: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n_neighbors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 7 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최고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성능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: 0.7644868585990279</a:t>
            </a:r>
          </a:p>
        </p:txBody>
      </p:sp>
      <p:grpSp>
        <p:nvGrpSpPr>
          <p:cNvPr id="50" name="그룹 1006">
            <a:extLst>
              <a:ext uri="{FF2B5EF4-FFF2-40B4-BE49-F238E27FC236}">
                <a16:creationId xmlns:a16="http://schemas.microsoft.com/office/drawing/2014/main" id="{70B9B24A-CB64-4306-A27A-15ADD350AD4E}"/>
              </a:ext>
            </a:extLst>
          </p:cNvPr>
          <p:cNvGrpSpPr/>
          <p:nvPr/>
        </p:nvGrpSpPr>
        <p:grpSpPr>
          <a:xfrm>
            <a:off x="12867697" y="3305808"/>
            <a:ext cx="4994241" cy="4382894"/>
            <a:chOff x="12987403" y="3810928"/>
            <a:chExt cx="4994241" cy="4382894"/>
          </a:xfrm>
        </p:grpSpPr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5A18737C-770E-4183-8D7B-B029E4CB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7403" y="3810928"/>
              <a:ext cx="4994241" cy="4382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481F9-802F-660E-6896-4A4E323C1564}"/>
              </a:ext>
            </a:extLst>
          </p:cNvPr>
          <p:cNvSpPr txBox="1"/>
          <p:nvPr/>
        </p:nvSpPr>
        <p:spPr>
          <a:xfrm>
            <a:off x="12727513" y="8072605"/>
            <a:ext cx="52972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최적 파라미터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 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leaf_size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5,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	                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n_neighbors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5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최고 성능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0.7626146816804259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7B29ACD-9FE7-4E77-8B71-15E51DB19EF1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F1CA7B-DA2E-40F9-954C-9755D90E8E76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D684A0D-4B59-4112-925C-1A2E6EE409FB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D2B3A13-6A68-4CC5-BFDC-F7A093EDEAB4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1F80D63-2D24-490B-80BC-2898D4E58463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9440E-0ACD-4E20-B497-0BA59C69AD56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A01DDA-7B16-45AD-9F6C-D269CA954352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B8DDF3-D7A5-45F1-A834-6CCB26B07AAF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20F4A8-8004-4179-BA9B-6F49D36583CE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C57FE7-AA87-49E2-ABEA-1D3D736FDD31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909766-6C63-467F-81E8-2636BD7777B7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7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4117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SVM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0AC76959-1812-46E5-B8B0-64B214EE2AF9}"/>
              </a:ext>
            </a:extLst>
          </p:cNvPr>
          <p:cNvSpPr txBox="1"/>
          <p:nvPr/>
        </p:nvSpPr>
        <p:spPr>
          <a:xfrm>
            <a:off x="1701768" y="8125030"/>
            <a:ext cx="694646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MSE: 8715057223.109724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RMSE: 93354.47082550317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R2-Score: -0.06294844914687836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A0CA0E92-8229-4EA4-8F20-1690AB39FEFF}"/>
              </a:ext>
            </a:extLst>
          </p:cNvPr>
          <p:cNvSpPr txBox="1"/>
          <p:nvPr/>
        </p:nvSpPr>
        <p:spPr>
          <a:xfrm>
            <a:off x="10864117" y="2564514"/>
            <a:ext cx="42142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GridSearchCV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3DE6ABDC-10BA-47BA-B0E4-7B0FA66EE744}"/>
              </a:ext>
            </a:extLst>
          </p:cNvPr>
          <p:cNvGrpSpPr/>
          <p:nvPr/>
        </p:nvGrpSpPr>
        <p:grpSpPr>
          <a:xfrm>
            <a:off x="1701768" y="3430767"/>
            <a:ext cx="6171429" cy="4474286"/>
            <a:chOff x="2311639" y="3715689"/>
            <a:chExt cx="6171429" cy="4474286"/>
          </a:xfrm>
        </p:grpSpPr>
        <p:pic>
          <p:nvPicPr>
            <p:cNvPr id="41" name="Object 15">
              <a:extLst>
                <a:ext uri="{FF2B5EF4-FFF2-40B4-BE49-F238E27FC236}">
                  <a16:creationId xmlns:a16="http://schemas.microsoft.com/office/drawing/2014/main" id="{F89E789F-41C3-49EC-9A5D-66CDCFA4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639" y="3715689"/>
              <a:ext cx="6171429" cy="4474286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6EB16273-4E13-4594-9497-310D9ED8B5B7}"/>
              </a:ext>
            </a:extLst>
          </p:cNvPr>
          <p:cNvGrpSpPr/>
          <p:nvPr/>
        </p:nvGrpSpPr>
        <p:grpSpPr>
          <a:xfrm>
            <a:off x="10366493" y="3450126"/>
            <a:ext cx="5209534" cy="3849124"/>
            <a:chOff x="10555187" y="3832019"/>
            <a:chExt cx="5209534" cy="3849124"/>
          </a:xfrm>
        </p:grpSpPr>
        <p:pic>
          <p:nvPicPr>
            <p:cNvPr id="43" name="Object 18">
              <a:extLst>
                <a:ext uri="{FF2B5EF4-FFF2-40B4-BE49-F238E27FC236}">
                  <a16:creationId xmlns:a16="http://schemas.microsoft.com/office/drawing/2014/main" id="{E4186908-2ED5-4850-8103-05F6E11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5187" y="3832019"/>
              <a:ext cx="5209534" cy="38491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0163B9-AC8A-D407-EE85-0FB1D3688C92}"/>
              </a:ext>
            </a:extLst>
          </p:cNvPr>
          <p:cNvSpPr txBox="1"/>
          <p:nvPr/>
        </p:nvSpPr>
        <p:spPr>
          <a:xfrm>
            <a:off x="10155382" y="7755699"/>
            <a:ext cx="716340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최적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파라미터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C 100, gamma 0.01</a:t>
            </a:r>
            <a:endParaRPr 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MSE: 8429684462.685448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RMSE: 91813.31310156196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R2-Score: -0.028142420298623794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B6BA4F-C262-4DC5-BEED-CD0220C9D4DC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B489109-637A-4781-8FE7-6AD2437EB334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BBF6926-9D2D-4398-9D1D-DD2FFD534E56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DE4727-8895-4D18-B375-2A8CB18481BF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2DF49E-576E-4C1F-836A-F69F9DB0AA2B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41A7BE-1338-4536-B911-FED04113AD31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8B79AE-F47C-4767-99D6-106363A79DAD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EDC4DF-61F6-4820-9DFE-9D4377216C51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0C056A-CFDD-4FC8-99C1-F68706C1E165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E2497B-C88D-45DE-BF27-3DC91A0596F8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4F879C8-4DFE-4380-9874-7C1CC0E977D7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8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21B24209-BB4F-4F5A-9332-DA6BD5229B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47758" y="4265680"/>
            <a:ext cx="42967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01. 가설수립</a:t>
            </a:r>
            <a:endParaRPr 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7758" y="5146516"/>
            <a:ext cx="42967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kern="0" spc="-100" dirty="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02. </a:t>
            </a:r>
            <a:r>
              <a:rPr lang="ko-KR" altLang="en-US" sz="2400" kern="0" spc="-1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이변량</a:t>
            </a:r>
            <a:r>
              <a:rPr lang="en-US" sz="2400" kern="0" spc="-100" dirty="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kern="0" spc="-1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7758" y="6027352"/>
            <a:ext cx="42967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03. </a:t>
            </a:r>
            <a:r>
              <a:rPr lang="ko-KR" altLang="en-US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추가</a:t>
            </a:r>
            <a:r>
              <a:rPr lang="en-US" altLang="ko-KR" sz="2400" kern="0" spc="-1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kern="0" spc="-1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</a:t>
            </a:r>
            <a:endParaRPr lang="en-US" sz="2400" err="1"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2BED9932-BDD0-427C-9757-930385CA53A5}"/>
              </a:ext>
            </a:extLst>
          </p:cNvPr>
          <p:cNvSpPr txBox="1"/>
          <p:nvPr/>
        </p:nvSpPr>
        <p:spPr>
          <a:xfrm>
            <a:off x="8830492" y="2933700"/>
            <a:ext cx="53619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Part</a:t>
            </a:r>
            <a:r>
              <a:rPr lang="ko-KR" altLang="en-US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</a:t>
            </a:r>
            <a:r>
              <a:rPr lang="ko-KR" altLang="en-US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40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EDA &amp; CDA</a:t>
            </a:r>
            <a:endParaRPr lang="en-US" sz="4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2D02F-00C0-42D7-A249-3A86C34F0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41" y="2288604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8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Random Forest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BAFE5060-FC52-4F0D-88FA-E32802BFA647}"/>
              </a:ext>
            </a:extLst>
          </p:cNvPr>
          <p:cNvGrpSpPr/>
          <p:nvPr/>
        </p:nvGrpSpPr>
        <p:grpSpPr>
          <a:xfrm>
            <a:off x="1714903" y="2931917"/>
            <a:ext cx="6171429" cy="4423166"/>
            <a:chOff x="2111639" y="3466667"/>
            <a:chExt cx="6171429" cy="4423166"/>
          </a:xfrm>
        </p:grpSpPr>
        <p:pic>
          <p:nvPicPr>
            <p:cNvPr id="45" name="Object 13">
              <a:extLst>
                <a:ext uri="{FF2B5EF4-FFF2-40B4-BE49-F238E27FC236}">
                  <a16:creationId xmlns:a16="http://schemas.microsoft.com/office/drawing/2014/main" id="{36EC7A57-0283-4F63-8E6C-B44DA396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639" y="3466667"/>
              <a:ext cx="6171429" cy="4423166"/>
            </a:xfrm>
            <a:prstGeom prst="rect">
              <a:avLst/>
            </a:prstGeom>
          </p:spPr>
        </p:pic>
      </p:grpSp>
      <p:sp>
        <p:nvSpPr>
          <p:cNvPr id="46" name="Object 16">
            <a:extLst>
              <a:ext uri="{FF2B5EF4-FFF2-40B4-BE49-F238E27FC236}">
                <a16:creationId xmlns:a16="http://schemas.microsoft.com/office/drawing/2014/main" id="{4322F71C-09D7-4AFD-AFE7-F5438F8E4FEB}"/>
              </a:ext>
            </a:extLst>
          </p:cNvPr>
          <p:cNvSpPr txBox="1"/>
          <p:nvPr/>
        </p:nvSpPr>
        <p:spPr>
          <a:xfrm>
            <a:off x="1714903" y="8098154"/>
            <a:ext cx="65751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MSE: 1082210645.025963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RMSE: 32896.9701496348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R2-Score: 0.8680061303865856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7" name="그룹 1005">
            <a:extLst>
              <a:ext uri="{FF2B5EF4-FFF2-40B4-BE49-F238E27FC236}">
                <a16:creationId xmlns:a16="http://schemas.microsoft.com/office/drawing/2014/main" id="{DBF01956-5487-4D16-BC2C-44CD0A5978A2}"/>
              </a:ext>
            </a:extLst>
          </p:cNvPr>
          <p:cNvGrpSpPr/>
          <p:nvPr/>
        </p:nvGrpSpPr>
        <p:grpSpPr>
          <a:xfrm>
            <a:off x="9144000" y="3404388"/>
            <a:ext cx="7633532" cy="2773413"/>
            <a:chOff x="9343188" y="3860912"/>
            <a:chExt cx="7633532" cy="2773413"/>
          </a:xfrm>
        </p:grpSpPr>
        <p:pic>
          <p:nvPicPr>
            <p:cNvPr id="48" name="Object 17">
              <a:extLst>
                <a:ext uri="{FF2B5EF4-FFF2-40B4-BE49-F238E27FC236}">
                  <a16:creationId xmlns:a16="http://schemas.microsoft.com/office/drawing/2014/main" id="{3AEB9A8D-8715-4280-B58E-91B7C9E73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3188" y="3860912"/>
              <a:ext cx="7633532" cy="2773413"/>
            </a:xfrm>
            <a:prstGeom prst="rect">
              <a:avLst/>
            </a:prstGeom>
          </p:spPr>
        </p:pic>
      </p:grp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250830EF-ED03-4F2C-84B8-1D56171CA0E0}"/>
              </a:ext>
            </a:extLst>
          </p:cNvPr>
          <p:cNvGrpSpPr/>
          <p:nvPr/>
        </p:nvGrpSpPr>
        <p:grpSpPr>
          <a:xfrm>
            <a:off x="9875051" y="6537940"/>
            <a:ext cx="6171429" cy="3062357"/>
            <a:chOff x="10074240" y="6852960"/>
            <a:chExt cx="6171429" cy="3062357"/>
          </a:xfrm>
        </p:grpSpPr>
        <p:pic>
          <p:nvPicPr>
            <p:cNvPr id="50" name="Object 20">
              <a:extLst>
                <a:ext uri="{FF2B5EF4-FFF2-40B4-BE49-F238E27FC236}">
                  <a16:creationId xmlns:a16="http://schemas.microsoft.com/office/drawing/2014/main" id="{C6926CE8-CEDC-4145-919B-9C2A485A9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4240" y="6852960"/>
              <a:ext cx="6171429" cy="3062357"/>
            </a:xfrm>
            <a:prstGeom prst="rect">
              <a:avLst/>
            </a:prstGeom>
          </p:spPr>
        </p:pic>
      </p:grpSp>
      <p:sp>
        <p:nvSpPr>
          <p:cNvPr id="51" name="Object 23">
            <a:extLst>
              <a:ext uri="{FF2B5EF4-FFF2-40B4-BE49-F238E27FC236}">
                <a16:creationId xmlns:a16="http://schemas.microsoft.com/office/drawing/2014/main" id="{0C8E2AD8-A4EC-43FC-915D-AB429B4A876A}"/>
              </a:ext>
            </a:extLst>
          </p:cNvPr>
          <p:cNvSpPr txBox="1"/>
          <p:nvPr/>
        </p:nvSpPr>
        <p:spPr>
          <a:xfrm>
            <a:off x="10714276" y="2521029"/>
            <a:ext cx="44929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최적의 max_depth 찾기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31EE81C-722E-42C9-91CD-D8BA3FDDB02A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63A5CA1-A240-4659-9A63-EACD36685B93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CD8C84-72EB-4179-A979-C00F478397E8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C1B9848-0306-451E-BC43-B8E434DCE75E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7C9A4F9-FF07-4BC0-BC2B-2351BDD7693A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A76F30-4027-4569-B784-17212773924D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783580-D003-435B-B746-2ED805E29E3E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EEBB09-F1A4-4DCA-9F81-4968E6A3213B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3D3159-A0E2-47CB-BC29-D0B6BDF26104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C5F1ED7-03B9-4931-9D10-AED58B00F4CD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1FF2184-FDDE-4B62-A79A-AE4212CE68E9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6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8DF00541-2274-DB5A-58A6-94532A7381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13050" y="2610827"/>
            <a:ext cx="421428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GridSearchCV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34479" y="3461955"/>
            <a:ext cx="6171429" cy="4432998"/>
            <a:chOff x="2111639" y="3863233"/>
            <a:chExt cx="6171429" cy="4432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639" y="3863233"/>
              <a:ext cx="6171429" cy="4432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7500" y="3461955"/>
            <a:ext cx="6171429" cy="4394805"/>
            <a:chOff x="10187765" y="3863233"/>
            <a:chExt cx="6171429" cy="4394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7765" y="3863233"/>
              <a:ext cx="6171429" cy="439480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193107" y="8284414"/>
            <a:ext cx="66260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MSE: 1297931608.5422838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RMSE:  36026.81790752944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R2-score: 0.841695314777698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839820" y="8284416"/>
            <a:ext cx="650786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최적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파라미터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: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max_depth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5, </a:t>
            </a: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                          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n_estimators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31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최고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 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성능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: 0.8573397799251568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3A69-6A9E-9230-FE36-CACEF7A29962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Random Forest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763D8E-29FA-4DFE-A80A-4EB1ED271F2C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EC386-DBF6-4FFF-A0C3-6D0DF0EA66BF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56FA0DF-13CE-4600-B051-3A01AB942494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0B87FD-8DFF-4CF4-B61C-1FEEC98D1356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63FF12-54D0-432A-9314-F63BF438A8BE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A41CE1-0FA0-49B9-8ECA-1A33CB608A7A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4AF7B-B47F-44EE-820F-1873978C95B4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CD1EF-A0A7-4745-9A0A-507232FD6275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3D64B4-48AE-44D3-84DD-D7AE06662B94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553110B-BDCF-4C78-ABC8-F1B4B213F892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CE7893-9237-4A87-99B7-B428BE8B3B12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E970F558-0F20-4F01-9E35-10ACA7353CBE}"/>
              </a:ext>
            </a:extLst>
          </p:cNvPr>
          <p:cNvGrpSpPr/>
          <p:nvPr/>
        </p:nvGrpSpPr>
        <p:grpSpPr>
          <a:xfrm>
            <a:off x="1389465" y="3461776"/>
            <a:ext cx="6171429" cy="5432050"/>
            <a:chOff x="2111639" y="3891118"/>
            <a:chExt cx="6171429" cy="5432050"/>
          </a:xfrm>
        </p:grpSpPr>
        <p:pic>
          <p:nvPicPr>
            <p:cNvPr id="32" name="Object 14">
              <a:extLst>
                <a:ext uri="{FF2B5EF4-FFF2-40B4-BE49-F238E27FC236}">
                  <a16:creationId xmlns:a16="http://schemas.microsoft.com/office/drawing/2014/main" id="{728A7C31-56E9-4B67-B21D-DC1D2922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639" y="3891118"/>
              <a:ext cx="6171429" cy="543205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Random Forest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AC317F4E-EA98-4548-9453-EB20657EDBFF}"/>
              </a:ext>
            </a:extLst>
          </p:cNvPr>
          <p:cNvSpPr txBox="1"/>
          <p:nvPr/>
        </p:nvSpPr>
        <p:spPr>
          <a:xfrm>
            <a:off x="9867677" y="4715863"/>
            <a:ext cx="6595981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변수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중요도</a:t>
            </a:r>
            <a:endParaRPr lang="en-US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endParaRPr lang="en-US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OverallQual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GrLivArea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BsmtFinSF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endParaRPr lang="en-US" sz="2800">
              <a:solidFill>
                <a:srgbClr val="39515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순으로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중요도를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차지하고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있음</a:t>
            </a:r>
            <a:endParaRPr lang="en-US" sz="2800" dirty="0"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62793C-88BA-4DFE-8C4E-5CB94BAC371A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6F5460-A042-439F-93F8-674748538ACB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FB2A64-8CE6-4D24-82FF-48977B67D34A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7F3916-BD8A-455D-9AD2-9B0CF1153F2F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9B445A-91D0-4BD2-A034-B5CC3905C9ED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419A48-081E-4922-AD18-652E48989D47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77BF7C-C38C-4EE6-9762-2955856BE1D4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C86C24-BABF-4965-87FE-0525FDF5DBD2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52CFD1-8321-44D0-A8F9-2ED6B4FF20E2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B8D1C78-FE92-4A3D-AE21-CF77858292C3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16A500-B5EF-4938-8203-6A1C1B5FFB32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68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XGBoost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CA5A255D-95A3-46BC-943F-E53A4273DC9D}"/>
              </a:ext>
            </a:extLst>
          </p:cNvPr>
          <p:cNvGrpSpPr/>
          <p:nvPr/>
        </p:nvGrpSpPr>
        <p:grpSpPr>
          <a:xfrm>
            <a:off x="1940073" y="2820603"/>
            <a:ext cx="6171429" cy="5319358"/>
            <a:chOff x="2311638" y="3147690"/>
            <a:chExt cx="6171429" cy="5319358"/>
          </a:xfrm>
        </p:grpSpPr>
        <p:pic>
          <p:nvPicPr>
            <p:cNvPr id="32" name="Object 14">
              <a:extLst>
                <a:ext uri="{FF2B5EF4-FFF2-40B4-BE49-F238E27FC236}">
                  <a16:creationId xmlns:a16="http://schemas.microsoft.com/office/drawing/2014/main" id="{2B70A85C-BA43-46FC-A4F4-667DD38C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638" y="3147690"/>
              <a:ext cx="6171429" cy="5319358"/>
            </a:xfrm>
            <a:prstGeom prst="rect">
              <a:avLst/>
            </a:prstGeom>
          </p:spPr>
        </p:pic>
      </p:grpSp>
      <p:sp>
        <p:nvSpPr>
          <p:cNvPr id="38" name="Object 17">
            <a:extLst>
              <a:ext uri="{FF2B5EF4-FFF2-40B4-BE49-F238E27FC236}">
                <a16:creationId xmlns:a16="http://schemas.microsoft.com/office/drawing/2014/main" id="{F2E2B7BD-1808-425F-AB11-6D05EA4D767E}"/>
              </a:ext>
            </a:extLst>
          </p:cNvPr>
          <p:cNvSpPr txBox="1"/>
          <p:nvPr/>
        </p:nvSpPr>
        <p:spPr>
          <a:xfrm>
            <a:off x="1740073" y="8512433"/>
            <a:ext cx="65756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MSE: 1125782943.141482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RMSE: 33552.689059768105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R2-Score: 0.8626917525779302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B1117316-206A-4A09-AEB4-60C254397982}"/>
              </a:ext>
            </a:extLst>
          </p:cNvPr>
          <p:cNvGrpSpPr/>
          <p:nvPr/>
        </p:nvGrpSpPr>
        <p:grpSpPr>
          <a:xfrm>
            <a:off x="9972273" y="3595970"/>
            <a:ext cx="6171429" cy="1601710"/>
            <a:chOff x="10074240" y="3955466"/>
            <a:chExt cx="6171429" cy="1601710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A06C7A8A-9837-4FC4-8236-34DFBF520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4240" y="3955466"/>
              <a:ext cx="6171429" cy="1601710"/>
            </a:xfrm>
            <a:prstGeom prst="rect">
              <a:avLst/>
            </a:prstGeom>
          </p:spPr>
        </p:pic>
      </p:grpSp>
      <p:sp>
        <p:nvSpPr>
          <p:cNvPr id="43" name="Object 21">
            <a:extLst>
              <a:ext uri="{FF2B5EF4-FFF2-40B4-BE49-F238E27FC236}">
                <a16:creationId xmlns:a16="http://schemas.microsoft.com/office/drawing/2014/main" id="{C5C6F037-A9ED-467A-8BFA-01770F4DB2AD}"/>
              </a:ext>
            </a:extLst>
          </p:cNvPr>
          <p:cNvSpPr txBox="1"/>
          <p:nvPr/>
        </p:nvSpPr>
        <p:spPr>
          <a:xfrm>
            <a:off x="9690164" y="2742052"/>
            <a:ext cx="67356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최적의</a:t>
            </a:r>
            <a:r>
              <a:rPr lang="en-US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파라미터</a:t>
            </a:r>
            <a:r>
              <a:rPr lang="en-US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조정</a:t>
            </a:r>
            <a:endParaRPr 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1ECDE761-84E4-47B1-808D-3A3D9CBA33CA}"/>
              </a:ext>
            </a:extLst>
          </p:cNvPr>
          <p:cNvGrpSpPr/>
          <p:nvPr/>
        </p:nvGrpSpPr>
        <p:grpSpPr>
          <a:xfrm>
            <a:off x="9972273" y="5594264"/>
            <a:ext cx="6171429" cy="4121236"/>
            <a:chOff x="10074240" y="5845464"/>
            <a:chExt cx="6171429" cy="4121236"/>
          </a:xfrm>
        </p:grpSpPr>
        <p:pic>
          <p:nvPicPr>
            <p:cNvPr id="45" name="Object 22">
              <a:extLst>
                <a:ext uri="{FF2B5EF4-FFF2-40B4-BE49-F238E27FC236}">
                  <a16:creationId xmlns:a16="http://schemas.microsoft.com/office/drawing/2014/main" id="{622AF8DC-8D37-4AAA-B716-50660F3A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4240" y="5845464"/>
              <a:ext cx="6171429" cy="41212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ED7465-C2AE-4699-A8E9-144B5BB3A031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D72720-5486-436B-959D-50F1E2FC1103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FA1FCE-6728-49A3-B798-80F7A0879EC5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EF6D3C-CFD0-4BE7-A7AF-B8D136A32A2D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A17B419-8BB4-47AA-9454-AED6042A7BAD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FFBA79-36BD-49DB-8675-B7ABF2D03FF1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7AE15E-B1E8-42F4-BDE0-7389DCAAAE6E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970E50-44B8-44E9-A40E-B7E952FC8F0B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419D85-2822-44C9-B294-078C02335673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AF8B84-5BF0-49A5-B95B-216904E3BE20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16649C-2DBD-42B1-8B7E-B35957860BEF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657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XGBoost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및 튜닝</a:t>
            </a: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FC39C631-4A34-49FE-B48C-EF1A274D1B42}"/>
              </a:ext>
            </a:extLst>
          </p:cNvPr>
          <p:cNvSpPr txBox="1"/>
          <p:nvPr/>
        </p:nvSpPr>
        <p:spPr>
          <a:xfrm>
            <a:off x="1798961" y="7446815"/>
            <a:ext cx="632946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MSE: 812831740.0635613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RMSE: 28510.204139282505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R2-Score: 0.90086143838197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F5B71FD1-F690-4C4A-A75F-83F8A9DB048F}"/>
              </a:ext>
            </a:extLst>
          </p:cNvPr>
          <p:cNvSpPr txBox="1"/>
          <p:nvPr/>
        </p:nvSpPr>
        <p:spPr>
          <a:xfrm>
            <a:off x="9645282" y="2839938"/>
            <a:ext cx="67356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변수</a:t>
            </a:r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중요도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85F5B1D8-192E-4855-8617-A41E2EA2A147}"/>
              </a:ext>
            </a:extLst>
          </p:cNvPr>
          <p:cNvGrpSpPr/>
          <p:nvPr/>
        </p:nvGrpSpPr>
        <p:grpSpPr>
          <a:xfrm>
            <a:off x="1798960" y="4099245"/>
            <a:ext cx="6171429" cy="2510298"/>
            <a:chOff x="2311638" y="4323358"/>
            <a:chExt cx="6171429" cy="2510298"/>
          </a:xfrm>
        </p:grpSpPr>
        <p:pic>
          <p:nvPicPr>
            <p:cNvPr id="36" name="Object 16">
              <a:extLst>
                <a:ext uri="{FF2B5EF4-FFF2-40B4-BE49-F238E27FC236}">
                  <a16:creationId xmlns:a16="http://schemas.microsoft.com/office/drawing/2014/main" id="{D1E686F7-E124-44AF-95E8-78182FDF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638" y="4323358"/>
              <a:ext cx="6171429" cy="2510298"/>
            </a:xfrm>
            <a:prstGeom prst="rect">
              <a:avLst/>
            </a:prstGeom>
          </p:spPr>
        </p:pic>
      </p:grpSp>
      <p:grpSp>
        <p:nvGrpSpPr>
          <p:cNvPr id="37" name="그룹 1005">
            <a:extLst>
              <a:ext uri="{FF2B5EF4-FFF2-40B4-BE49-F238E27FC236}">
                <a16:creationId xmlns:a16="http://schemas.microsoft.com/office/drawing/2014/main" id="{9B7AFDCD-6DDA-4FA5-AC3B-53621DC4598C}"/>
              </a:ext>
            </a:extLst>
          </p:cNvPr>
          <p:cNvGrpSpPr/>
          <p:nvPr/>
        </p:nvGrpSpPr>
        <p:grpSpPr>
          <a:xfrm>
            <a:off x="9927391" y="3788921"/>
            <a:ext cx="6171429" cy="5566249"/>
            <a:chOff x="10074263" y="4050531"/>
            <a:chExt cx="6171429" cy="5566249"/>
          </a:xfrm>
        </p:grpSpPr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505D18E9-5B16-430A-886B-2E32D2500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4263" y="4050531"/>
              <a:ext cx="6171429" cy="55662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0349F37D-BD35-433D-9E4F-F10D1E4C3F72}"/>
              </a:ext>
            </a:extLst>
          </p:cNvPr>
          <p:cNvSpPr txBox="1"/>
          <p:nvPr/>
        </p:nvSpPr>
        <p:spPr>
          <a:xfrm>
            <a:off x="2777531" y="2877435"/>
            <a:ext cx="42142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최고 성능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0C13E7-752D-4989-BD07-90F4EBF10B2D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E0314A-0316-4542-A208-7E8F73F5EAC5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4D33AD5-46A8-45C2-BFC8-3281FAC0ABF6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282F44-8808-403B-89FB-C40B6B015D03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CD7C23A-3E7B-4568-B313-337DAE62F1E7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ECDE55-0027-4250-B79E-EBB728509CE5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3D0905-AF96-408B-A98A-A1188DBD821C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B2CEFF-C6DD-471E-96CE-20FF45994B23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BCDE93-F598-47F0-9E96-A92905F88DD4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2FD753-2266-4491-A1AD-4901D4B63386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9E89C6-3E59-412B-9FEE-71BAC38C1880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380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DL1 ( Fully connected Model 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E00857-0F4A-4F86-92B4-7041B1C3FF1F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584802-392A-4DE5-BB46-971B7E8085C0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88928F-EB94-4535-90FF-1F80AAE749F9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E55C97-6C59-4EC4-8C23-C60D620DB779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E2ADCB-02B6-4460-9E2F-156BBB2FA194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AEEDE-D75F-4C70-AEFC-B08A8D42B1C8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F728E-3E51-4293-AE94-191E4110A6DE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654717-75DA-488B-A3E6-422F74C478F9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97ED2B-13BD-4433-8133-A8ACC433F24F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0A4667-5CEC-4A8F-901E-FFC08429D9AC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476F84-A4B2-4CD3-B30C-09EBD8185E2E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sp>
        <p:nvSpPr>
          <p:cNvPr id="21" name="Object 10">
            <a:extLst>
              <a:ext uri="{FF2B5EF4-FFF2-40B4-BE49-F238E27FC236}">
                <a16:creationId xmlns:a16="http://schemas.microsoft.com/office/drawing/2014/main" id="{5470D6B9-26A9-4183-A9CB-899653EB3852}"/>
              </a:ext>
            </a:extLst>
          </p:cNvPr>
          <p:cNvSpPr txBox="1"/>
          <p:nvPr/>
        </p:nvSpPr>
        <p:spPr>
          <a:xfrm>
            <a:off x="8064000" y="6074033"/>
            <a:ext cx="876927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모델링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4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51에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가장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인접한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2의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제곱수인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32를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노드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수로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선택하였으나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정확도가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떨어져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제곱수를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높여나가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256으로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결정함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DC54363D-3852-4CE2-97A5-D4B93F902946}"/>
              </a:ext>
            </a:extLst>
          </p:cNvPr>
          <p:cNvSpPr txBox="1"/>
          <p:nvPr/>
        </p:nvSpPr>
        <p:spPr>
          <a:xfrm>
            <a:off x="8064000" y="3424695"/>
            <a:ext cx="830376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R2 = 0.8431342491350231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91592C2B-52F6-437E-805B-D1D442A5AEBE}"/>
              </a:ext>
            </a:extLst>
          </p:cNvPr>
          <p:cNvSpPr txBox="1"/>
          <p:nvPr/>
        </p:nvSpPr>
        <p:spPr>
          <a:xfrm>
            <a:off x="3805889" y="7325502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9898D167-72EC-462E-AE27-18D48AF56321}"/>
              </a:ext>
            </a:extLst>
          </p:cNvPr>
          <p:cNvGrpSpPr/>
          <p:nvPr/>
        </p:nvGrpSpPr>
        <p:grpSpPr>
          <a:xfrm>
            <a:off x="1156727" y="2716458"/>
            <a:ext cx="6171429" cy="4737337"/>
            <a:chOff x="1476765" y="3175272"/>
            <a:chExt cx="6171429" cy="4737337"/>
          </a:xfrm>
        </p:grpSpPr>
        <p:pic>
          <p:nvPicPr>
            <p:cNvPr id="42" name="Object 13">
              <a:extLst>
                <a:ext uri="{FF2B5EF4-FFF2-40B4-BE49-F238E27FC236}">
                  <a16:creationId xmlns:a16="http://schemas.microsoft.com/office/drawing/2014/main" id="{E6B1BD01-7BDC-4D77-BE60-B840E287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765" y="3175272"/>
              <a:ext cx="6171429" cy="4737337"/>
            </a:xfrm>
            <a:prstGeom prst="rect">
              <a:avLst/>
            </a:prstGeom>
          </p:spPr>
        </p:pic>
      </p:grp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0417EA86-113D-42AF-ABEE-A5C8FF8F0A72}"/>
              </a:ext>
            </a:extLst>
          </p:cNvPr>
          <p:cNvGrpSpPr/>
          <p:nvPr/>
        </p:nvGrpSpPr>
        <p:grpSpPr>
          <a:xfrm>
            <a:off x="1156727" y="8095650"/>
            <a:ext cx="6171429" cy="1520000"/>
            <a:chOff x="1476765" y="8554464"/>
            <a:chExt cx="6171429" cy="1520000"/>
          </a:xfrm>
        </p:grpSpPr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7BD8E110-207A-4F67-B664-0B4BC30A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765" y="8554464"/>
              <a:ext cx="6171429" cy="1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191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DL2 ( Fully connected Model )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88A63D-6D05-4127-BC51-D0B13E391390}"/>
              </a:ext>
            </a:extLst>
          </p:cNvPr>
          <p:cNvSpPr txBox="1"/>
          <p:nvPr/>
        </p:nvSpPr>
        <p:spPr>
          <a:xfrm>
            <a:off x="8077200" y="3390900"/>
            <a:ext cx="617142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R2 = 0.8410952626167307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9EE8F152-3DD4-4720-8C6D-EB62BE21517B}"/>
              </a:ext>
            </a:extLst>
          </p:cNvPr>
          <p:cNvSpPr txBox="1"/>
          <p:nvPr/>
        </p:nvSpPr>
        <p:spPr>
          <a:xfrm>
            <a:off x="3841397" y="7048500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31181954-D61F-4861-A64C-893CAB95B902}"/>
              </a:ext>
            </a:extLst>
          </p:cNvPr>
          <p:cNvGrpSpPr/>
          <p:nvPr/>
        </p:nvGrpSpPr>
        <p:grpSpPr>
          <a:xfrm>
            <a:off x="1192235" y="2972156"/>
            <a:ext cx="6171429" cy="4081890"/>
            <a:chOff x="1476765" y="3545229"/>
            <a:chExt cx="6171429" cy="4081890"/>
          </a:xfrm>
        </p:grpSpPr>
        <p:pic>
          <p:nvPicPr>
            <p:cNvPr id="36" name="Object 12">
              <a:extLst>
                <a:ext uri="{FF2B5EF4-FFF2-40B4-BE49-F238E27FC236}">
                  <a16:creationId xmlns:a16="http://schemas.microsoft.com/office/drawing/2014/main" id="{37F76D38-913C-41EB-BCF3-4E008DCBE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765" y="3545229"/>
              <a:ext cx="6171429" cy="4081890"/>
            </a:xfrm>
            <a:prstGeom prst="rect">
              <a:avLst/>
            </a:prstGeom>
          </p:spPr>
        </p:pic>
      </p:grp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602ABB54-C9DE-46E2-98B7-C37ACE465075}"/>
              </a:ext>
            </a:extLst>
          </p:cNvPr>
          <p:cNvGrpSpPr/>
          <p:nvPr/>
        </p:nvGrpSpPr>
        <p:grpSpPr>
          <a:xfrm>
            <a:off x="1192235" y="8039100"/>
            <a:ext cx="6171429" cy="635762"/>
            <a:chOff x="1476765" y="8760377"/>
            <a:chExt cx="6171429" cy="635762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397B1559-718A-4511-8938-4C6403B5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765" y="8760377"/>
              <a:ext cx="6171429" cy="635762"/>
            </a:xfrm>
            <a:prstGeom prst="rect">
              <a:avLst/>
            </a:prstGeom>
          </p:spPr>
        </p:pic>
      </p:grpSp>
      <p:sp>
        <p:nvSpPr>
          <p:cNvPr id="40" name="Object 18">
            <a:extLst>
              <a:ext uri="{FF2B5EF4-FFF2-40B4-BE49-F238E27FC236}">
                <a16:creationId xmlns:a16="http://schemas.microsoft.com/office/drawing/2014/main" id="{575CF550-5AC4-47FD-BF0C-F6A6DFC89093}"/>
              </a:ext>
            </a:extLst>
          </p:cNvPr>
          <p:cNvSpPr txBox="1"/>
          <p:nvPr/>
        </p:nvSpPr>
        <p:spPr>
          <a:xfrm>
            <a:off x="8077200" y="6043018"/>
            <a:ext cx="922122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모델링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기존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DL1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모델보다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노드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수를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늘려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512부터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시작함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둘을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비교했을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때,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무엇이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높은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지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비교하기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위해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결정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AC0A73-CFDE-480F-8DAB-C528470783AB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F39A2A-E0D1-4C04-A07C-86355A420156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79CAB2-FF72-44AA-98C7-7834DE38C1AA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FE112E-DC74-47DD-AE56-FF15BC5BD0C1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8B5E050-1673-4FD8-97DC-80E8804409B9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CE8940-EE4D-4D16-9168-F3A2F83D37E1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DAD083-6DBD-494A-9666-F09BBC1C0871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E05B2A-EFF7-48C3-BCBC-05F8CB14E804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9A720F-0A55-443E-AB56-4283E663558B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DE03A5-302D-4555-9980-07EC12DB7EFD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334C4A-E587-4DAB-A4E1-794FF645A73B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284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21" name="Object 11">
            <a:extLst>
              <a:ext uri="{FF2B5EF4-FFF2-40B4-BE49-F238E27FC236}">
                <a16:creationId xmlns:a16="http://schemas.microsoft.com/office/drawing/2014/main" id="{791A9140-2071-4812-81FE-24E6A99D4973}"/>
              </a:ext>
            </a:extLst>
          </p:cNvPr>
          <p:cNvSpPr txBox="1"/>
          <p:nvPr/>
        </p:nvSpPr>
        <p:spPr>
          <a:xfrm>
            <a:off x="3841397" y="6484905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9750998E-BF80-487A-A8CC-7654C7DEF1AF}"/>
              </a:ext>
            </a:extLst>
          </p:cNvPr>
          <p:cNvGrpSpPr/>
          <p:nvPr/>
        </p:nvGrpSpPr>
        <p:grpSpPr>
          <a:xfrm>
            <a:off x="1151051" y="2934056"/>
            <a:ext cx="6171429" cy="3526531"/>
            <a:chOff x="1435581" y="3891639"/>
            <a:chExt cx="6171429" cy="3526531"/>
          </a:xfrm>
        </p:grpSpPr>
        <p:pic>
          <p:nvPicPr>
            <p:cNvPr id="38" name="Object 12">
              <a:extLst>
                <a:ext uri="{FF2B5EF4-FFF2-40B4-BE49-F238E27FC236}">
                  <a16:creationId xmlns:a16="http://schemas.microsoft.com/office/drawing/2014/main" id="{64673DF0-9FDC-47A8-A16B-6B10E2559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3891639"/>
              <a:ext cx="6171429" cy="3526531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C1738FBF-D85C-4543-B02A-2E9FE35397C4}"/>
              </a:ext>
            </a:extLst>
          </p:cNvPr>
          <p:cNvGrpSpPr/>
          <p:nvPr/>
        </p:nvGrpSpPr>
        <p:grpSpPr>
          <a:xfrm>
            <a:off x="1109867" y="7336358"/>
            <a:ext cx="6171429" cy="747068"/>
            <a:chOff x="1394397" y="8293941"/>
            <a:chExt cx="6171429" cy="74706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91E7AAF2-0D3B-436B-B6DF-0802197A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97" y="8293941"/>
              <a:ext cx="6171429" cy="747068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DL3 ( Fully connected Model )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88A63D-6D05-4127-BC51-D0B13E391390}"/>
              </a:ext>
            </a:extLst>
          </p:cNvPr>
          <p:cNvSpPr txBox="1"/>
          <p:nvPr/>
        </p:nvSpPr>
        <p:spPr>
          <a:xfrm>
            <a:off x="8077200" y="3421678"/>
            <a:ext cx="61714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R2 = 0.8625568559611131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9EE8F152-3DD4-4720-8C6D-EB62BE21517B}"/>
              </a:ext>
            </a:extLst>
          </p:cNvPr>
          <p:cNvSpPr txBox="1"/>
          <p:nvPr/>
        </p:nvSpPr>
        <p:spPr>
          <a:xfrm>
            <a:off x="3841397" y="7211243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75CF550-5AC4-47FD-BF0C-F6A6DFC89093}"/>
              </a:ext>
            </a:extLst>
          </p:cNvPr>
          <p:cNvSpPr txBox="1"/>
          <p:nvPr/>
        </p:nvSpPr>
        <p:spPr>
          <a:xfrm>
            <a:off x="8077200" y="6012240"/>
            <a:ext cx="922122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모델링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기존 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DL1,DL2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모델보다 노드 수를 줄여 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128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부터 시작함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셋을 비교했을 때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무엇이 높은 지 비교하기 위해 결정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264D2F-9F5E-46C2-B548-1E9F5AF42CEF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618412-8A63-460A-8660-46F9C5CC6F6F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01CB9-EA09-4D54-823E-44CDD13CAA64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9C9244-0DB5-41ED-B87A-06B5C1D50CED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81C3025-D0FC-4DA9-A5A4-163D63439431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3E998-B497-4FA2-BD37-BB6AAE05CA49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668510-A70E-4D8C-A76F-8858A613CC47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124E6C-C3E6-4DBE-9B5F-966BCC2E72BB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250E2F-98F9-4005-A418-8D2422139851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3092BEC-4533-4801-ABEB-1F9BD7214C87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0EE91F-87F0-4C61-84CE-BAA069612D1B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143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76F6BF47-C501-420C-B3B9-0F9B576ACD8C}"/>
              </a:ext>
            </a:extLst>
          </p:cNvPr>
          <p:cNvGrpSpPr/>
          <p:nvPr/>
        </p:nvGrpSpPr>
        <p:grpSpPr>
          <a:xfrm>
            <a:off x="1151051" y="2887826"/>
            <a:ext cx="6171429" cy="2637012"/>
            <a:chOff x="1435581" y="3452676"/>
            <a:chExt cx="6171429" cy="2637012"/>
          </a:xfrm>
        </p:grpSpPr>
        <p:pic>
          <p:nvPicPr>
            <p:cNvPr id="36" name="Object 11">
              <a:extLst>
                <a:ext uri="{FF2B5EF4-FFF2-40B4-BE49-F238E27FC236}">
                  <a16:creationId xmlns:a16="http://schemas.microsoft.com/office/drawing/2014/main" id="{AD3C009F-177A-4CBF-88B0-7D450D2E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3452676"/>
              <a:ext cx="6171429" cy="2637012"/>
            </a:xfrm>
            <a:prstGeom prst="rect">
              <a:avLst/>
            </a:prstGeom>
          </p:spPr>
        </p:pic>
      </p:grpSp>
      <p:sp>
        <p:nvSpPr>
          <p:cNvPr id="37" name="Object 14">
            <a:extLst>
              <a:ext uri="{FF2B5EF4-FFF2-40B4-BE49-F238E27FC236}">
                <a16:creationId xmlns:a16="http://schemas.microsoft.com/office/drawing/2014/main" id="{5314F80F-7A14-4F3E-A2F2-C96584312F92}"/>
              </a:ext>
            </a:extLst>
          </p:cNvPr>
          <p:cNvSpPr txBox="1"/>
          <p:nvPr/>
        </p:nvSpPr>
        <p:spPr>
          <a:xfrm>
            <a:off x="4084384" y="5253104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51F0CF5D-9E60-4959-B621-B0D8E4817818}"/>
              </a:ext>
            </a:extLst>
          </p:cNvPr>
          <p:cNvGrpSpPr/>
          <p:nvPr/>
        </p:nvGrpSpPr>
        <p:grpSpPr>
          <a:xfrm>
            <a:off x="1185166" y="6042293"/>
            <a:ext cx="6171429" cy="3367237"/>
            <a:chOff x="1469696" y="6607143"/>
            <a:chExt cx="6171429" cy="3367237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00A7BA31-6950-47B0-99CE-400AC985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696" y="6607143"/>
              <a:ext cx="6171429" cy="3367237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DL4 ( Locally connected Model )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88A63D-6D05-4127-BC51-D0B13E391390}"/>
              </a:ext>
            </a:extLst>
          </p:cNvPr>
          <p:cNvSpPr txBox="1"/>
          <p:nvPr/>
        </p:nvSpPr>
        <p:spPr>
          <a:xfrm>
            <a:off x="8077200" y="3637122"/>
            <a:ext cx="6171428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기준 설정 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</a:t>
            </a:r>
          </a:p>
          <a:p>
            <a:endParaRPr lang="en-US" altLang="ko-KR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A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지상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주방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난방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벽난로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풀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울타리  </a:t>
            </a:r>
          </a:p>
          <a:p>
            <a:endParaRPr lang="ko-KR" altLang="en-US" sz="240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지하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차고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피트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개수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</a:t>
            </a:r>
          </a:p>
          <a:p>
            <a:endParaRPr lang="en-US" altLang="ko-KR" sz="240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C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자재 및 상태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퀄리티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유형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형태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</a:t>
            </a:r>
          </a:p>
          <a:p>
            <a:endParaRPr lang="en-US" altLang="ko-KR" sz="24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D :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날짜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평탄도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부지 구성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위치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618CEB-FC10-4FA5-94EF-39EC79DA5BBD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5EBF6F-0138-44EC-AFCC-197B7AD9AA8E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F13EBD-3A7E-4D96-8398-36E4B658F3D1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A75703-D818-478B-BF03-732623E6B1E5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D360D3-F43F-4FC3-8957-E91602FD2919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E27B4C-CF3B-4950-86DA-5C13D3D25124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38A03B-2D15-460A-AE3E-BC5BF8453BBB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22BCDE-D6C6-4D92-BA01-CA476EC5BA42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31745A-BCF4-40BE-BC77-1106C17B434D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DCCF5FB-E914-40D7-847E-56C388026683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0D0F24-D841-47E2-9CC4-A5B9D06544B6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884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DL4 ( Locally connected Model )</a:t>
            </a: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995FBD90-B461-4584-80C5-53E54F54C8CE}"/>
              </a:ext>
            </a:extLst>
          </p:cNvPr>
          <p:cNvSpPr txBox="1"/>
          <p:nvPr/>
        </p:nvSpPr>
        <p:spPr>
          <a:xfrm>
            <a:off x="1601831" y="7539596"/>
            <a:ext cx="1538939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기준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설정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A :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지상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주방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난방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벽난로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풀,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울타리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               C :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자재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및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퀄리티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유형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형태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</a:t>
            </a:r>
            <a:endParaRPr lang="en-US" sz="2400" dirty="0">
              <a:solidFill>
                <a:srgbClr val="2D4755"/>
              </a:solidFill>
              <a:ea typeface="Calibri"/>
              <a:cs typeface="Calibri"/>
            </a:endParaRPr>
          </a:p>
          <a:p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 B :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지하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차고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피트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개수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                                       D :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날짜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평탄도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부지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구성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위치</a:t>
            </a:r>
            <a:endParaRPr lang="en-US" sz="240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363B6770-0D3B-41A4-98F4-EB81B2686BC6}"/>
              </a:ext>
            </a:extLst>
          </p:cNvPr>
          <p:cNvGrpSpPr/>
          <p:nvPr/>
        </p:nvGrpSpPr>
        <p:grpSpPr>
          <a:xfrm>
            <a:off x="454629" y="2863581"/>
            <a:ext cx="16855540" cy="3850259"/>
            <a:chOff x="454629" y="3677360"/>
            <a:chExt cx="16855540" cy="3850259"/>
          </a:xfrm>
        </p:grpSpPr>
        <p:pic>
          <p:nvPicPr>
            <p:cNvPr id="32" name="Object 11">
              <a:extLst>
                <a:ext uri="{FF2B5EF4-FFF2-40B4-BE49-F238E27FC236}">
                  <a16:creationId xmlns:a16="http://schemas.microsoft.com/office/drawing/2014/main" id="{30403EB6-CE36-4C7C-BEE5-B59DC5FE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29" y="3677360"/>
              <a:ext cx="16855540" cy="385025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4FB4E8-BB33-4D00-BAC1-A4E6F83E05EA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D62A6E3-D6CA-4BEF-B032-BBA075E31838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CE79974-3F1E-4DB6-BEA7-666D180B6815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09EDF45-66A8-4EEF-8634-4A3D145B6614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3FA7496-4678-4F8D-B90D-D6583E9DBDA4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8709DE-B8F7-4C12-8AE9-FC4BD481A2EA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09ED6-64A9-427D-8412-1573BD70DA4D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DE3663-DCC5-4944-B4C6-CA6B838C7E1B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B74E65-6E4B-4F2C-B52A-62978BE7AFED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4DF6BD-D063-44FA-8CF0-5F3038B9BFD7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B9281-4CB2-4539-B22F-1EC98851F0BD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54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0C7DA6C-425F-44A0-9A07-BA646C950984}"/>
              </a:ext>
            </a:extLst>
          </p:cNvPr>
          <p:cNvGrpSpPr/>
          <p:nvPr/>
        </p:nvGrpSpPr>
        <p:grpSpPr>
          <a:xfrm>
            <a:off x="11479800" y="7507314"/>
            <a:ext cx="5331996" cy="1978535"/>
            <a:chOff x="12268200" y="7394564"/>
            <a:chExt cx="5331996" cy="1978535"/>
          </a:xfrm>
        </p:grpSpPr>
        <p:pic>
          <p:nvPicPr>
            <p:cNvPr id="70" name="Object 37">
              <a:extLst>
                <a:ext uri="{FF2B5EF4-FFF2-40B4-BE49-F238E27FC236}">
                  <a16:creationId xmlns:a16="http://schemas.microsoft.com/office/drawing/2014/main" id="{C1DB3040-68A9-49CB-89BC-90DF619B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200" y="7394564"/>
              <a:ext cx="5331996" cy="1978535"/>
            </a:xfrm>
            <a:prstGeom prst="rect">
              <a:avLst/>
            </a:prstGeom>
          </p:spPr>
        </p:pic>
        <p:sp>
          <p:nvSpPr>
            <p:cNvPr id="51" name="Object 66">
              <a:extLst>
                <a:ext uri="{FF2B5EF4-FFF2-40B4-BE49-F238E27FC236}">
                  <a16:creationId xmlns:a16="http://schemas.microsoft.com/office/drawing/2014/main" id="{196BB0C5-FA6C-4B01-9B84-7D48004C10E1}"/>
                </a:ext>
              </a:extLst>
            </p:cNvPr>
            <p:cNvSpPr txBox="1"/>
            <p:nvPr/>
          </p:nvSpPr>
          <p:spPr>
            <a:xfrm>
              <a:off x="12515715" y="7637342"/>
              <a:ext cx="508448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kern="0" spc="100" dirty="0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문현정</a:t>
              </a:r>
              <a:r>
                <a:rPr lang="en-US" sz="2000" kern="0" spc="100" dirty="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(65~80)</a:t>
              </a:r>
              <a:endPara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3" name="Object 70">
              <a:extLst>
                <a:ext uri="{FF2B5EF4-FFF2-40B4-BE49-F238E27FC236}">
                  <a16:creationId xmlns:a16="http://schemas.microsoft.com/office/drawing/2014/main" id="{2B526117-B919-4D07-ADFB-6A9E15E91565}"/>
                </a:ext>
              </a:extLst>
            </p:cNvPr>
            <p:cNvSpPr txBox="1"/>
            <p:nvPr/>
          </p:nvSpPr>
          <p:spPr>
            <a:xfrm>
              <a:off x="12729832" y="8087558"/>
              <a:ext cx="46353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'WoodDeckSF' 에 따라 'sale price'에 차이가 있다.</a:t>
              </a:r>
              <a:endParaRPr lang="en-US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5" name="Object 74">
              <a:extLst>
                <a:ext uri="{FF2B5EF4-FFF2-40B4-BE49-F238E27FC236}">
                  <a16:creationId xmlns:a16="http://schemas.microsoft.com/office/drawing/2014/main" id="{29EA3C73-70A8-4B0F-BFF6-A0BCD419136E}"/>
                </a:ext>
              </a:extLst>
            </p:cNvPr>
            <p:cNvSpPr txBox="1"/>
            <p:nvPr/>
          </p:nvSpPr>
          <p:spPr>
            <a:xfrm>
              <a:off x="12729833" y="8442814"/>
              <a:ext cx="44196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‘3SsnPorch' 에 따라 'sale price'에 차이가 있다.</a:t>
              </a:r>
              <a:endParaRPr lang="en-US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7" name="Object 78">
              <a:extLst>
                <a:ext uri="{FF2B5EF4-FFF2-40B4-BE49-F238E27FC236}">
                  <a16:creationId xmlns:a16="http://schemas.microsoft.com/office/drawing/2014/main" id="{F9E09F91-CA54-4812-B617-F6E2336E8B8E}"/>
                </a:ext>
              </a:extLst>
            </p:cNvPr>
            <p:cNvSpPr txBox="1"/>
            <p:nvPr/>
          </p:nvSpPr>
          <p:spPr>
            <a:xfrm>
              <a:off x="12729832" y="8843395"/>
              <a:ext cx="419167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'MoSold' 에 따라 'sale price'에 차이가 있다.</a:t>
              </a:r>
              <a:endParaRPr lang="en-US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24C339F-B78A-403B-B36D-F5115237C4F0}"/>
              </a:ext>
            </a:extLst>
          </p:cNvPr>
          <p:cNvGrpSpPr/>
          <p:nvPr/>
        </p:nvGrpSpPr>
        <p:grpSpPr>
          <a:xfrm>
            <a:off x="11248985" y="3448878"/>
            <a:ext cx="5331996" cy="1978535"/>
            <a:chOff x="12268200" y="7394564"/>
            <a:chExt cx="5331996" cy="1978535"/>
          </a:xfrm>
        </p:grpSpPr>
        <p:pic>
          <p:nvPicPr>
            <p:cNvPr id="85" name="Object 37">
              <a:extLst>
                <a:ext uri="{FF2B5EF4-FFF2-40B4-BE49-F238E27FC236}">
                  <a16:creationId xmlns:a16="http://schemas.microsoft.com/office/drawing/2014/main" id="{3F4587B2-AF1F-4204-8325-9B18C855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200" y="7394564"/>
              <a:ext cx="5331996" cy="1978535"/>
            </a:xfrm>
            <a:prstGeom prst="rect">
              <a:avLst/>
            </a:prstGeom>
          </p:spPr>
        </p:pic>
        <p:sp>
          <p:nvSpPr>
            <p:cNvPr id="86" name="Object 66">
              <a:extLst>
                <a:ext uri="{FF2B5EF4-FFF2-40B4-BE49-F238E27FC236}">
                  <a16:creationId xmlns:a16="http://schemas.microsoft.com/office/drawing/2014/main" id="{09F97298-9C40-440D-9D21-1D619FB0DD13}"/>
                </a:ext>
              </a:extLst>
            </p:cNvPr>
            <p:cNvSpPr txBox="1"/>
            <p:nvPr/>
          </p:nvSpPr>
          <p:spPr>
            <a:xfrm>
              <a:off x="12515715" y="7637342"/>
              <a:ext cx="508448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kern="0" spc="10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이윤우 (49~64)</a:t>
              </a:r>
              <a:endParaRPr lang="en-US" altLang="ko-KR" sz="20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87" name="Object 70">
              <a:extLst>
                <a:ext uri="{FF2B5EF4-FFF2-40B4-BE49-F238E27FC236}">
                  <a16:creationId xmlns:a16="http://schemas.microsoft.com/office/drawing/2014/main" id="{922ECD6F-0337-4A98-839D-FA34C3F0E3D9}"/>
                </a:ext>
              </a:extLst>
            </p:cNvPr>
            <p:cNvSpPr txBox="1"/>
            <p:nvPr/>
          </p:nvSpPr>
          <p:spPr>
            <a:xfrm>
              <a:off x="12729832" y="8087558"/>
              <a:ext cx="46353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KitchenQual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88" name="Object 74">
              <a:extLst>
                <a:ext uri="{FF2B5EF4-FFF2-40B4-BE49-F238E27FC236}">
                  <a16:creationId xmlns:a16="http://schemas.microsoft.com/office/drawing/2014/main" id="{7777FC5E-7A66-4316-8483-4E620C02C604}"/>
                </a:ext>
              </a:extLst>
            </p:cNvPr>
            <p:cNvSpPr txBox="1"/>
            <p:nvPr/>
          </p:nvSpPr>
          <p:spPr>
            <a:xfrm>
              <a:off x="12729832" y="8442814"/>
              <a:ext cx="487036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TotRmsAbvGrd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89" name="Object 78">
              <a:extLst>
                <a:ext uri="{FF2B5EF4-FFF2-40B4-BE49-F238E27FC236}">
                  <a16:creationId xmlns:a16="http://schemas.microsoft.com/office/drawing/2014/main" id="{DDAC37DB-7740-44B0-8883-BA7D6022224E}"/>
                </a:ext>
              </a:extLst>
            </p:cNvPr>
            <p:cNvSpPr txBox="1"/>
            <p:nvPr/>
          </p:nvSpPr>
          <p:spPr>
            <a:xfrm>
              <a:off x="12729832" y="8843395"/>
              <a:ext cx="487036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GarageCars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AB4665A-C6B0-4DA5-8E1D-8E4F361037E8}"/>
              </a:ext>
            </a:extLst>
          </p:cNvPr>
          <p:cNvGrpSpPr/>
          <p:nvPr/>
        </p:nvGrpSpPr>
        <p:grpSpPr>
          <a:xfrm>
            <a:off x="3960537" y="2501891"/>
            <a:ext cx="5331996" cy="1978535"/>
            <a:chOff x="12268200" y="7394564"/>
            <a:chExt cx="5331996" cy="1978535"/>
          </a:xfrm>
        </p:grpSpPr>
        <p:pic>
          <p:nvPicPr>
            <p:cNvPr id="91" name="Object 37">
              <a:extLst>
                <a:ext uri="{FF2B5EF4-FFF2-40B4-BE49-F238E27FC236}">
                  <a16:creationId xmlns:a16="http://schemas.microsoft.com/office/drawing/2014/main" id="{1C0D834E-A631-4748-B724-8D903414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200" y="7394564"/>
              <a:ext cx="5331996" cy="1978535"/>
            </a:xfrm>
            <a:prstGeom prst="rect">
              <a:avLst/>
            </a:prstGeom>
          </p:spPr>
        </p:pic>
        <p:sp>
          <p:nvSpPr>
            <p:cNvPr id="92" name="Object 66">
              <a:extLst>
                <a:ext uri="{FF2B5EF4-FFF2-40B4-BE49-F238E27FC236}">
                  <a16:creationId xmlns:a16="http://schemas.microsoft.com/office/drawing/2014/main" id="{6ADEA51E-3920-4075-9429-E2FF7B26560A}"/>
                </a:ext>
              </a:extLst>
            </p:cNvPr>
            <p:cNvSpPr txBox="1"/>
            <p:nvPr/>
          </p:nvSpPr>
          <p:spPr>
            <a:xfrm>
              <a:off x="12515715" y="7637342"/>
              <a:ext cx="508448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kern="0" spc="100" dirty="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오지수</a:t>
              </a:r>
              <a:r>
                <a:rPr lang="en-US" sz="2000" kern="0" spc="100" dirty="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(01~16)</a:t>
              </a:r>
              <a:endParaRPr lang="en-US" sz="20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3" name="Object 70">
              <a:extLst>
                <a:ext uri="{FF2B5EF4-FFF2-40B4-BE49-F238E27FC236}">
                  <a16:creationId xmlns:a16="http://schemas.microsoft.com/office/drawing/2014/main" id="{DA029326-27AD-4DB9-8414-50E807E32230}"/>
                </a:ext>
              </a:extLst>
            </p:cNvPr>
            <p:cNvSpPr txBox="1"/>
            <p:nvPr/>
          </p:nvSpPr>
          <p:spPr>
            <a:xfrm>
              <a:off x="12729832" y="8087558"/>
              <a:ext cx="46353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MSSubClass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4" name="Object 74">
              <a:extLst>
                <a:ext uri="{FF2B5EF4-FFF2-40B4-BE49-F238E27FC236}">
                  <a16:creationId xmlns:a16="http://schemas.microsoft.com/office/drawing/2014/main" id="{F0A9E9C8-70BA-42AA-AE7A-13F654CC4B0C}"/>
                </a:ext>
              </a:extLst>
            </p:cNvPr>
            <p:cNvSpPr txBox="1"/>
            <p:nvPr/>
          </p:nvSpPr>
          <p:spPr>
            <a:xfrm>
              <a:off x="12729833" y="8442814"/>
              <a:ext cx="44196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LotArea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5" name="Object 78">
              <a:extLst>
                <a:ext uri="{FF2B5EF4-FFF2-40B4-BE49-F238E27FC236}">
                  <a16:creationId xmlns:a16="http://schemas.microsoft.com/office/drawing/2014/main" id="{26B2BEB8-E836-4D1B-BD04-B8377033A0CD}"/>
                </a:ext>
              </a:extLst>
            </p:cNvPr>
            <p:cNvSpPr txBox="1"/>
            <p:nvPr/>
          </p:nvSpPr>
          <p:spPr>
            <a:xfrm>
              <a:off x="12729832" y="8843394"/>
              <a:ext cx="469371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'Neighborhood'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A763FEF-81DB-4C10-ACE3-6D7B3B868123}"/>
              </a:ext>
            </a:extLst>
          </p:cNvPr>
          <p:cNvGrpSpPr/>
          <p:nvPr/>
        </p:nvGrpSpPr>
        <p:grpSpPr>
          <a:xfrm>
            <a:off x="1170782" y="5076791"/>
            <a:ext cx="5546113" cy="1978535"/>
            <a:chOff x="12268200" y="7394564"/>
            <a:chExt cx="5546113" cy="1978535"/>
          </a:xfrm>
        </p:grpSpPr>
        <p:pic>
          <p:nvPicPr>
            <p:cNvPr id="97" name="Object 37">
              <a:extLst>
                <a:ext uri="{FF2B5EF4-FFF2-40B4-BE49-F238E27FC236}">
                  <a16:creationId xmlns:a16="http://schemas.microsoft.com/office/drawing/2014/main" id="{A068CB6A-A039-4685-A878-A479FA37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200" y="7394564"/>
              <a:ext cx="5331996" cy="1978535"/>
            </a:xfrm>
            <a:prstGeom prst="rect">
              <a:avLst/>
            </a:prstGeom>
          </p:spPr>
        </p:pic>
        <p:sp>
          <p:nvSpPr>
            <p:cNvPr id="98" name="Object 66">
              <a:extLst>
                <a:ext uri="{FF2B5EF4-FFF2-40B4-BE49-F238E27FC236}">
                  <a16:creationId xmlns:a16="http://schemas.microsoft.com/office/drawing/2014/main" id="{EC1EA26E-4A2C-4369-9B18-2076CC19834A}"/>
                </a:ext>
              </a:extLst>
            </p:cNvPr>
            <p:cNvSpPr txBox="1"/>
            <p:nvPr/>
          </p:nvSpPr>
          <p:spPr>
            <a:xfrm>
              <a:off x="12515715" y="7637342"/>
              <a:ext cx="508448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kern="0" spc="10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김진수</a:t>
              </a:r>
              <a:r>
                <a:rPr lang="en-US" sz="2000" kern="0" spc="10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(17~32)</a:t>
              </a:r>
              <a:endParaRPr lang="en-US" sz="20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9" name="Object 70">
              <a:extLst>
                <a:ext uri="{FF2B5EF4-FFF2-40B4-BE49-F238E27FC236}">
                  <a16:creationId xmlns:a16="http://schemas.microsoft.com/office/drawing/2014/main" id="{6D8C93C1-BE70-4DC0-9E84-D7C876B76A72}"/>
                </a:ext>
              </a:extLst>
            </p:cNvPr>
            <p:cNvSpPr txBox="1"/>
            <p:nvPr/>
          </p:nvSpPr>
          <p:spPr>
            <a:xfrm>
              <a:off x="12729832" y="8087557"/>
              <a:ext cx="508448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YearRemodAdd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0" name="Object 74">
              <a:extLst>
                <a:ext uri="{FF2B5EF4-FFF2-40B4-BE49-F238E27FC236}">
                  <a16:creationId xmlns:a16="http://schemas.microsoft.com/office/drawing/2014/main" id="{FA172E2C-527A-4F95-ADF7-27829158952D}"/>
                </a:ext>
              </a:extLst>
            </p:cNvPr>
            <p:cNvSpPr txBox="1"/>
            <p:nvPr/>
          </p:nvSpPr>
          <p:spPr>
            <a:xfrm>
              <a:off x="12729833" y="8442814"/>
              <a:ext cx="44196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RoofStyle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1" name="Object 78">
              <a:extLst>
                <a:ext uri="{FF2B5EF4-FFF2-40B4-BE49-F238E27FC236}">
                  <a16:creationId xmlns:a16="http://schemas.microsoft.com/office/drawing/2014/main" id="{BCFE4A1A-1FD3-40D9-8C6E-C2F0331228ED}"/>
                </a:ext>
              </a:extLst>
            </p:cNvPr>
            <p:cNvSpPr txBox="1"/>
            <p:nvPr/>
          </p:nvSpPr>
          <p:spPr>
            <a:xfrm>
              <a:off x="12729832" y="8843394"/>
              <a:ext cx="508448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BsmtExposure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EA5B01C-A69D-485C-B93D-5B3BD35C80F3}"/>
              </a:ext>
            </a:extLst>
          </p:cNvPr>
          <p:cNvGrpSpPr/>
          <p:nvPr/>
        </p:nvGrpSpPr>
        <p:grpSpPr>
          <a:xfrm>
            <a:off x="1894203" y="7803588"/>
            <a:ext cx="5331996" cy="1978535"/>
            <a:chOff x="12268200" y="7394564"/>
            <a:chExt cx="5331996" cy="1978535"/>
          </a:xfrm>
        </p:grpSpPr>
        <p:pic>
          <p:nvPicPr>
            <p:cNvPr id="103" name="Object 37">
              <a:extLst>
                <a:ext uri="{FF2B5EF4-FFF2-40B4-BE49-F238E27FC236}">
                  <a16:creationId xmlns:a16="http://schemas.microsoft.com/office/drawing/2014/main" id="{739D1EE1-6D9F-4346-A781-F520232C9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200" y="7394564"/>
              <a:ext cx="5331996" cy="1978535"/>
            </a:xfrm>
            <a:prstGeom prst="rect">
              <a:avLst/>
            </a:prstGeom>
          </p:spPr>
        </p:pic>
        <p:sp>
          <p:nvSpPr>
            <p:cNvPr id="104" name="Object 66">
              <a:extLst>
                <a:ext uri="{FF2B5EF4-FFF2-40B4-BE49-F238E27FC236}">
                  <a16:creationId xmlns:a16="http://schemas.microsoft.com/office/drawing/2014/main" id="{1CDEE664-6F7B-40FB-8A69-DB83F266F428}"/>
                </a:ext>
              </a:extLst>
            </p:cNvPr>
            <p:cNvSpPr txBox="1"/>
            <p:nvPr/>
          </p:nvSpPr>
          <p:spPr>
            <a:xfrm>
              <a:off x="12515715" y="7637342"/>
              <a:ext cx="508448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kern="0" spc="100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송정우</a:t>
              </a:r>
              <a:r>
                <a:rPr lang="en-US" altLang="ko-KR" sz="2000" kern="0" spc="100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(33~48)</a:t>
              </a:r>
              <a:endParaRPr lang="en-US" altLang="ko-KR" sz="20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5" name="Object 70">
              <a:extLst>
                <a:ext uri="{FF2B5EF4-FFF2-40B4-BE49-F238E27FC236}">
                  <a16:creationId xmlns:a16="http://schemas.microsoft.com/office/drawing/2014/main" id="{F46B0180-D575-4424-8332-0F2994920950}"/>
                </a:ext>
              </a:extLst>
            </p:cNvPr>
            <p:cNvSpPr txBox="1"/>
            <p:nvPr/>
          </p:nvSpPr>
          <p:spPr>
            <a:xfrm>
              <a:off x="12729832" y="8087558"/>
              <a:ext cx="46353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TotalBsmtSF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6" name="Object 74">
              <a:extLst>
                <a:ext uri="{FF2B5EF4-FFF2-40B4-BE49-F238E27FC236}">
                  <a16:creationId xmlns:a16="http://schemas.microsoft.com/office/drawing/2014/main" id="{E31D9F18-4698-4B09-A7CF-E63A94720BAF}"/>
                </a:ext>
              </a:extLst>
            </p:cNvPr>
            <p:cNvSpPr txBox="1"/>
            <p:nvPr/>
          </p:nvSpPr>
          <p:spPr>
            <a:xfrm>
              <a:off x="12729833" y="8442814"/>
              <a:ext cx="44196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HeatingQC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7" name="Object 78">
              <a:extLst>
                <a:ext uri="{FF2B5EF4-FFF2-40B4-BE49-F238E27FC236}">
                  <a16:creationId xmlns:a16="http://schemas.microsoft.com/office/drawing/2014/main" id="{594E807A-7BC6-45B7-BD7B-5AD0F8236902}"/>
                </a:ext>
              </a:extLst>
            </p:cNvPr>
            <p:cNvSpPr txBox="1"/>
            <p:nvPr/>
          </p:nvSpPr>
          <p:spPr>
            <a:xfrm>
              <a:off x="12729832" y="8843395"/>
              <a:ext cx="477270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GrLivArea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' 에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따라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'sale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price'에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차이가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 </a:t>
              </a:r>
              <a:r>
                <a:rPr lang="en-US" altLang="ko-KR" sz="1600" err="1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있다</a:t>
              </a:r>
              <a:r>
                <a:rPr lang="en-US" altLang="ko-KR" sz="1600">
                  <a:solidFill>
                    <a:srgbClr val="647D8B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Noto Sans CJK KR DemiLight" pitchFamily="34" charset="0"/>
                </a:rPr>
                <a:t>.</a:t>
              </a:r>
              <a:endParaRPr lang="en-US" altLang="ko-KR" sz="160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6A7997-D1E9-4EFE-81BA-48528216E1CC}"/>
              </a:ext>
            </a:extLst>
          </p:cNvPr>
          <p:cNvGrpSpPr/>
          <p:nvPr/>
        </p:nvGrpSpPr>
        <p:grpSpPr>
          <a:xfrm>
            <a:off x="5688600" y="3357"/>
            <a:ext cx="6834600" cy="636166"/>
            <a:chOff x="5688600" y="3357"/>
            <a:chExt cx="6834600" cy="63616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AB14966-8DCF-4BC5-8826-EC7C629A3CE6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9FFB92-6315-43A6-A0EC-0CA7C5F2208F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0497353-3F05-40F1-B21D-798E176B09BC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EA8CCFE-5D8C-4518-94C5-29F6089F3662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가설 수립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C9BD033-7264-4885-BA03-579392CE320A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이변량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 분석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73C6DCE-A51B-4E6C-A6F5-24D4A1CF96A4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가설 수립</a:t>
            </a:r>
            <a:endParaRPr lang="ko-KR" altLang="en-US" sz="2800" i="0" u="none" strike="noStrike" kern="1200" cap="none" spc="0" normalizeH="0" baseline="0" noProof="0">
              <a:ln>
                <a:noFill/>
              </a:ln>
              <a:solidFill>
                <a:srgbClr val="2D4755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52C5C-8855-47F7-86AB-A327F59CD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59" y="4616585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8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334E9F4C-D978-4553-8C64-EDB35BCA0158}"/>
              </a:ext>
            </a:extLst>
          </p:cNvPr>
          <p:cNvGrpSpPr/>
          <p:nvPr/>
        </p:nvGrpSpPr>
        <p:grpSpPr>
          <a:xfrm>
            <a:off x="1109867" y="2678613"/>
            <a:ext cx="6171429" cy="5539784"/>
            <a:chOff x="1319922" y="3055864"/>
            <a:chExt cx="6171429" cy="5539784"/>
          </a:xfrm>
        </p:grpSpPr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5E58AE1F-20B3-4BE0-824D-4C6CC5F4A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922" y="3055864"/>
              <a:ext cx="6171429" cy="5539784"/>
            </a:xfrm>
            <a:prstGeom prst="rect">
              <a:avLst/>
            </a:prstGeom>
          </p:spPr>
        </p:pic>
      </p:grp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2ACFBE1E-C06A-4E3C-BBF4-2D865B4AFC9F}"/>
              </a:ext>
            </a:extLst>
          </p:cNvPr>
          <p:cNvGrpSpPr/>
          <p:nvPr/>
        </p:nvGrpSpPr>
        <p:grpSpPr>
          <a:xfrm>
            <a:off x="1122566" y="8692013"/>
            <a:ext cx="6171429" cy="928162"/>
            <a:chOff x="1332621" y="9069264"/>
            <a:chExt cx="6171429" cy="928162"/>
          </a:xfrm>
        </p:grpSpPr>
        <p:pic>
          <p:nvPicPr>
            <p:cNvPr id="39" name="Object 13">
              <a:extLst>
                <a:ext uri="{FF2B5EF4-FFF2-40B4-BE49-F238E27FC236}">
                  <a16:creationId xmlns:a16="http://schemas.microsoft.com/office/drawing/2014/main" id="{B572D5DB-6F7F-4797-AAA7-256BFF3F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621" y="9069264"/>
              <a:ext cx="6171429" cy="928162"/>
            </a:xfrm>
            <a:prstGeom prst="rect">
              <a:avLst/>
            </a:prstGeom>
          </p:spPr>
        </p:pic>
      </p:grpSp>
      <p:sp>
        <p:nvSpPr>
          <p:cNvPr id="43" name="Object 16">
            <a:extLst>
              <a:ext uri="{FF2B5EF4-FFF2-40B4-BE49-F238E27FC236}">
                <a16:creationId xmlns:a16="http://schemas.microsoft.com/office/drawing/2014/main" id="{85AC90EE-991A-4819-BDF2-D280F4B0530F}"/>
              </a:ext>
            </a:extLst>
          </p:cNvPr>
          <p:cNvSpPr txBox="1"/>
          <p:nvPr/>
        </p:nvSpPr>
        <p:spPr>
          <a:xfrm>
            <a:off x="3759029" y="7917067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DL4 ( Locally connected Model )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88A63D-6D05-4127-BC51-D0B13E391390}"/>
              </a:ext>
            </a:extLst>
          </p:cNvPr>
          <p:cNvSpPr txBox="1"/>
          <p:nvPr/>
        </p:nvSpPr>
        <p:spPr>
          <a:xfrm>
            <a:off x="8077200" y="3421678"/>
            <a:ext cx="61714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R2 = 0.8970018385272847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75CF550-5AC4-47FD-BF0C-F6A6DFC89093}"/>
              </a:ext>
            </a:extLst>
          </p:cNvPr>
          <p:cNvSpPr txBox="1"/>
          <p:nvPr/>
        </p:nvSpPr>
        <p:spPr>
          <a:xfrm>
            <a:off x="8060635" y="5858352"/>
            <a:ext cx="950283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모델링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</a:p>
          <a:p>
            <a:endParaRPr lang="en-US" altLang="ko-KR" sz="280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집값에 영향을 주는 요인을 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4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가지로 구분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    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A(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지상요인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B(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지하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차고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C(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품질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유형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), D(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그 외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요인끼리 묶어준 후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전체와 다시 합치는 구조로 모델링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DF0969-ED07-4C9F-BEF9-3F97F5290377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BDE255F-D1AC-44CB-AAFF-EF752F041F11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5BB854C-913F-4969-8A59-D3733401051A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7BB268-611D-4F03-AED4-9D1F63D14467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0F90A01-EECB-41CD-9AFB-F5C55028FCCC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04FC55-00FC-43A0-82E0-F331A28D1EA1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E17DB8-D75B-4B58-A438-6DCD539373AF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91A028-FB7B-408A-A1EA-7BD7B5151FE6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22E43A-58EF-4AB4-84B7-1C74E4A3D2F9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032F791-FFE8-4C58-94B5-E26666891C2E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EB8507-E268-42D3-8C1F-303CA31B758E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4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40" name="Object 10">
            <a:extLst>
              <a:ext uri="{FF2B5EF4-FFF2-40B4-BE49-F238E27FC236}">
                <a16:creationId xmlns:a16="http://schemas.microsoft.com/office/drawing/2014/main" id="{36CB0FFA-8400-4D63-AD2D-287FCD5532DD}"/>
              </a:ext>
            </a:extLst>
          </p:cNvPr>
          <p:cNvSpPr txBox="1"/>
          <p:nvPr/>
        </p:nvSpPr>
        <p:spPr>
          <a:xfrm>
            <a:off x="9147469" y="2884775"/>
            <a:ext cx="7034777" cy="55707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기준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설정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[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내부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요인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house 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스타일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건설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연도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옵션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등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  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          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유형이나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옵션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mat     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건설에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사용된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자료를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bath   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화장실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bsmt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지하실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gar     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차고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[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외부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요인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nearth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주변의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상태나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neigh   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집의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지역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sale      : 집 </a:t>
            </a:r>
            <a:r>
              <a:rPr lang="en-US" sz="240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판매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4BDF0DFA-2C76-4F8D-B009-4F5DDCAD128A}"/>
              </a:ext>
            </a:extLst>
          </p:cNvPr>
          <p:cNvSpPr txBox="1"/>
          <p:nvPr/>
        </p:nvSpPr>
        <p:spPr>
          <a:xfrm>
            <a:off x="4215346" y="6659641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350E430D-6330-4449-A5B0-69262BC0C31B}"/>
              </a:ext>
            </a:extLst>
          </p:cNvPr>
          <p:cNvGrpSpPr/>
          <p:nvPr/>
        </p:nvGrpSpPr>
        <p:grpSpPr>
          <a:xfrm>
            <a:off x="1164906" y="2887414"/>
            <a:ext cx="6100879" cy="3723230"/>
            <a:chOff x="1547314" y="3452676"/>
            <a:chExt cx="6100879" cy="3723230"/>
          </a:xfrm>
        </p:grpSpPr>
        <p:pic>
          <p:nvPicPr>
            <p:cNvPr id="32" name="Object 12">
              <a:extLst>
                <a:ext uri="{FF2B5EF4-FFF2-40B4-BE49-F238E27FC236}">
                  <a16:creationId xmlns:a16="http://schemas.microsoft.com/office/drawing/2014/main" id="{96956CA7-72AD-4085-89B3-ED970924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14" y="3452676"/>
              <a:ext cx="6100879" cy="3723230"/>
            </a:xfrm>
            <a:prstGeom prst="rect">
              <a:avLst/>
            </a:prstGeom>
          </p:spPr>
        </p:pic>
      </p:grpSp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76B5529A-9FFC-4330-8A7B-0513209591FD}"/>
              </a:ext>
            </a:extLst>
          </p:cNvPr>
          <p:cNvGrpSpPr/>
          <p:nvPr/>
        </p:nvGrpSpPr>
        <p:grpSpPr>
          <a:xfrm>
            <a:off x="1164906" y="7607358"/>
            <a:ext cx="6171429" cy="1091995"/>
            <a:chOff x="1547314" y="8172620"/>
            <a:chExt cx="6171429" cy="1091995"/>
          </a:xfrm>
        </p:grpSpPr>
        <p:pic>
          <p:nvPicPr>
            <p:cNvPr id="38" name="Object 15">
              <a:extLst>
                <a:ext uri="{FF2B5EF4-FFF2-40B4-BE49-F238E27FC236}">
                  <a16:creationId xmlns:a16="http://schemas.microsoft.com/office/drawing/2014/main" id="{44F7DDF7-E489-47FD-88F3-0B1F206F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7314" y="8172620"/>
              <a:ext cx="6171429" cy="1091995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DL5 ( Locally connected Model 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0E6D71-F5C8-47A4-ABD2-E1C1C68B4F95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409F09-EF16-4270-8001-22A4DE2D3CDA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EF149CF-0113-4F6D-9EA8-62DC4AFE2E26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383DE5-19DD-4529-B94C-2B77ABA5C6E3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C5EA4C-33B9-4507-800B-5E617B57DF90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AE53B-DFC7-4210-9192-46B01F288F10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9E4C2-D286-4DC1-9D9A-E774416CF318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F95A48-40E9-405D-A8A4-EEE82B62EB6B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371900-5BA1-4C95-B7A7-75F567C22436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C78A4A3-8A07-4DA4-AFC5-2ADD31D17AD0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E391E3-222E-411A-A49A-6072FC9AACF8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899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4E7CFEB1-88BA-4E4C-824A-42B17E2DCF43}"/>
              </a:ext>
            </a:extLst>
          </p:cNvPr>
          <p:cNvSpPr txBox="1"/>
          <p:nvPr/>
        </p:nvSpPr>
        <p:spPr>
          <a:xfrm>
            <a:off x="1601831" y="7158476"/>
            <a:ext cx="256838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기준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설정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7075AC1E-E62C-4293-8939-71A44154C715}"/>
              </a:ext>
            </a:extLst>
          </p:cNvPr>
          <p:cNvSpPr txBox="1"/>
          <p:nvPr/>
        </p:nvSpPr>
        <p:spPr>
          <a:xfrm>
            <a:off x="3868452" y="7158476"/>
            <a:ext cx="5978443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[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내부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house 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스타일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건설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연도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옵션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등</a:t>
            </a:r>
            <a:endParaRPr lang="en-US" sz="2400" dirty="0">
              <a:solidFill>
                <a:srgbClr val="4B819F"/>
              </a:solidFill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               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유형이나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옵션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mat     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건설에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사용된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자료를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bath   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화장실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bsmt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  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지하실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gar     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차고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A3728565-5FE7-4D43-8827-60AA93459150}"/>
              </a:ext>
            </a:extLst>
          </p:cNvPr>
          <p:cNvSpPr txBox="1"/>
          <p:nvPr/>
        </p:nvSpPr>
        <p:spPr>
          <a:xfrm>
            <a:off x="9994106" y="7158476"/>
            <a:ext cx="581516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[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외부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</a:t>
            </a:r>
            <a:r>
              <a:rPr 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nearth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주변의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상태나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neigh  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지역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sale      : 집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판매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관련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요인을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묶음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390B53FA-70A9-4DB8-BD3C-ACB4E4BE4044}"/>
              </a:ext>
            </a:extLst>
          </p:cNvPr>
          <p:cNvGrpSpPr/>
          <p:nvPr/>
        </p:nvGrpSpPr>
        <p:grpSpPr>
          <a:xfrm>
            <a:off x="478566" y="2887826"/>
            <a:ext cx="16807664" cy="3819783"/>
            <a:chOff x="502505" y="3677360"/>
            <a:chExt cx="16807664" cy="3819783"/>
          </a:xfrm>
        </p:grpSpPr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29705812-569E-4D2D-9134-48B3321B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05" y="3677360"/>
              <a:ext cx="16807664" cy="3819783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DL5 ( Locally connected Model 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A358AB-08BF-4448-ABD2-C4CD380295C0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63FEAB8-7B29-4351-A59F-0162CD8673FE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8B121D-A9D8-4D02-BD59-9E2F329BEA70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F6512D-3C1A-4D33-89A0-2097CAD6AE72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B66AE7-FC51-40C0-BF15-42B5E747F532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6CD22E-7CEA-4BAB-A195-E05D1F04D724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A33EA9-0094-4A4E-9836-5769878F9482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237C5F-B533-4216-B166-848706AD19F0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99B7C5-0CBD-48C0-B5B2-DF5B5A7A8EF2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DFE06E-724C-457E-BDC3-031FE52995CD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F261A4-3511-4756-BD2C-A6C841A9C836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709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958819A0-4BBB-431A-AF3D-16C59859BF8E}"/>
              </a:ext>
            </a:extLst>
          </p:cNvPr>
          <p:cNvGrpSpPr/>
          <p:nvPr/>
        </p:nvGrpSpPr>
        <p:grpSpPr>
          <a:xfrm>
            <a:off x="1150275" y="8287054"/>
            <a:ext cx="6171429" cy="541353"/>
            <a:chOff x="1547314" y="8867135"/>
            <a:chExt cx="6171429" cy="541353"/>
          </a:xfrm>
        </p:grpSpPr>
        <p:pic>
          <p:nvPicPr>
            <p:cNvPr id="32" name="Object 12">
              <a:extLst>
                <a:ext uri="{FF2B5EF4-FFF2-40B4-BE49-F238E27FC236}">
                  <a16:creationId xmlns:a16="http://schemas.microsoft.com/office/drawing/2014/main" id="{74FFF702-D061-4A64-A73A-BC9A7AA6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14" y="8867135"/>
              <a:ext cx="6171429" cy="541353"/>
            </a:xfrm>
            <a:prstGeom prst="rect">
              <a:avLst/>
            </a:prstGeom>
          </p:spPr>
        </p:pic>
      </p:grpSp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242EF399-972B-40A8-9746-2DAA1EA6EE4C}"/>
              </a:ext>
            </a:extLst>
          </p:cNvPr>
          <p:cNvGrpSpPr/>
          <p:nvPr/>
        </p:nvGrpSpPr>
        <p:grpSpPr>
          <a:xfrm>
            <a:off x="1150275" y="2734260"/>
            <a:ext cx="4886592" cy="5020551"/>
            <a:chOff x="1547314" y="3314341"/>
            <a:chExt cx="4886592" cy="5020551"/>
          </a:xfrm>
        </p:grpSpPr>
        <p:pic>
          <p:nvPicPr>
            <p:cNvPr id="38" name="Object 15">
              <a:extLst>
                <a:ext uri="{FF2B5EF4-FFF2-40B4-BE49-F238E27FC236}">
                  <a16:creationId xmlns:a16="http://schemas.microsoft.com/office/drawing/2014/main" id="{4EAC3912-5FD2-43AD-8278-E5D5F5A8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7314" y="3314341"/>
              <a:ext cx="4886592" cy="5020551"/>
            </a:xfrm>
            <a:prstGeom prst="rect">
              <a:avLst/>
            </a:prstGeom>
          </p:spPr>
        </p:pic>
      </p:grpSp>
      <p:sp>
        <p:nvSpPr>
          <p:cNvPr id="43" name="Object 16">
            <a:extLst>
              <a:ext uri="{FF2B5EF4-FFF2-40B4-BE49-F238E27FC236}">
                <a16:creationId xmlns:a16="http://schemas.microsoft.com/office/drawing/2014/main" id="{85AC90EE-991A-4819-BDF2-D280F4B0530F}"/>
              </a:ext>
            </a:extLst>
          </p:cNvPr>
          <p:cNvSpPr txBox="1"/>
          <p:nvPr/>
        </p:nvSpPr>
        <p:spPr>
          <a:xfrm>
            <a:off x="3759029" y="7917067"/>
            <a:ext cx="1309657" cy="741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Noto Sans CJK KR Bold" pitchFamily="34" charset="0"/>
                <a:cs typeface="Noto Sans CJK KR Bold" pitchFamily="34" charset="0"/>
              </a:rPr>
              <a:t>...</a:t>
            </a:r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6136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DL5 ( Locally connected Model )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88A63D-6D05-4127-BC51-D0B13E391390}"/>
              </a:ext>
            </a:extLst>
          </p:cNvPr>
          <p:cNvSpPr txBox="1"/>
          <p:nvPr/>
        </p:nvSpPr>
        <p:spPr>
          <a:xfrm>
            <a:off x="8077200" y="3421678"/>
            <a:ext cx="617142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R2 = 0.8937901657107363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75CF550-5AC4-47FD-BF0C-F6A6DFC89093}"/>
              </a:ext>
            </a:extLst>
          </p:cNvPr>
          <p:cNvSpPr txBox="1"/>
          <p:nvPr/>
        </p:nvSpPr>
        <p:spPr>
          <a:xfrm>
            <a:off x="8077200" y="6192619"/>
            <a:ext cx="922122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모델링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이유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000">
              <a:solidFill>
                <a:srgbClr val="4B819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집값에 영향을 주는 요인을 집 내부요인과 집 외부요인으로 구분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내부요인으로 집 건설 자재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 인테리어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집 유형 등을 포함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외부요인으로 지역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판매 관련 요인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주변 상태 등을 포함</a:t>
            </a:r>
            <a:endParaRPr lang="ko-KR" alt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내부요인끼리 묶어주고</a:t>
            </a:r>
            <a:r>
              <a:rPr lang="en-US" altLang="ko-KR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외부요인끼리 묶어준 후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   </a:t>
            </a:r>
            <a:r>
              <a:rPr lang="ko-KR" altLang="en-US" sz="24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두 요인을 합치는 구조로 모델링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B1E844A-AC16-44F4-9538-EF1DD2972025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3D28BD6-C2BF-4185-A602-B5779C5D6A0A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87F0BF-713B-4A96-B717-A01360088D7D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2CBF5B-5E8C-4590-A396-7451FA17AC9D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77E9E52-8C90-4AAF-B3F2-C980B0BE065A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350614-8B53-4B69-B9AD-6ACFD90D4B7E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EBA645-E82E-49F8-B147-8B6896708F48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0545B5-4DE8-4764-AAC8-EF6AB3726390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F68525-BDB2-4C28-9C34-BFADEA6D2F9E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61EA21-DE27-4219-85B4-1449884A5262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9C6582-BE33-47B0-96E2-2FD7906A56E7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946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최적모델 선택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509769-426D-49B1-AF6F-D2AC756296E1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35AB1-910E-4037-AA6D-1A43987480D4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894199-8F09-48DA-8403-DCFD13001920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ED0936-EE5B-463A-8817-B692DB07E5C0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211C7F-1AD9-4AA1-8DE4-C036B7FB42EC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7EA10A-0052-43ED-9024-869C8BE09BEE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41435C-294F-4B27-B208-0C556CAFC14F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A35AC3-225E-4F28-B7D2-C6331EB042AD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E30E2C-DC2F-4038-8E4A-2A59437228C1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12BDC0C-5783-4CC4-9EC7-61DE86EDCB1B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DDA93F-2A3A-4DD4-8190-CFA2A9C1B16D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6DD67EA6-1151-49A8-BD1F-16611283F701}"/>
              </a:ext>
            </a:extLst>
          </p:cNvPr>
          <p:cNvGrpSpPr/>
          <p:nvPr/>
        </p:nvGrpSpPr>
        <p:grpSpPr>
          <a:xfrm>
            <a:off x="334775" y="4305300"/>
            <a:ext cx="4240551" cy="3558467"/>
            <a:chOff x="268426" y="4647160"/>
            <a:chExt cx="4240551" cy="3558467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43E231E8-B4A3-4842-957F-F74500D9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426" y="4647160"/>
              <a:ext cx="4240551" cy="355846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FC76F784-5D93-40E8-9104-8EA76286ECB9}"/>
              </a:ext>
            </a:extLst>
          </p:cNvPr>
          <p:cNvGrpSpPr/>
          <p:nvPr/>
        </p:nvGrpSpPr>
        <p:grpSpPr>
          <a:xfrm>
            <a:off x="4575326" y="4305300"/>
            <a:ext cx="4216862" cy="3558467"/>
            <a:chOff x="4508977" y="4647160"/>
            <a:chExt cx="4216862" cy="3558467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653B390F-6C13-43E0-A3B1-71335C512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977" y="4647160"/>
              <a:ext cx="4216862" cy="3558467"/>
            </a:xfrm>
            <a:prstGeom prst="rect">
              <a:avLst/>
            </a:prstGeom>
          </p:spPr>
        </p:pic>
      </p:grpSp>
      <p:sp>
        <p:nvSpPr>
          <p:cNvPr id="29" name="Object 10">
            <a:extLst>
              <a:ext uri="{FF2B5EF4-FFF2-40B4-BE49-F238E27FC236}">
                <a16:creationId xmlns:a16="http://schemas.microsoft.com/office/drawing/2014/main" id="{F5B9D899-2DBA-4AB0-B4A9-B7AC373B4EFB}"/>
              </a:ext>
            </a:extLst>
          </p:cNvPr>
          <p:cNvSpPr txBox="1"/>
          <p:nvPr/>
        </p:nvSpPr>
        <p:spPr>
          <a:xfrm>
            <a:off x="9144000" y="4728001"/>
            <a:ext cx="82434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성능을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한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번에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비교하기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위해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평가지표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RMSE를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사용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R2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스코어를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통해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모델들의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정확도를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확인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739B552F-7ED1-4AED-BAA7-A327E197F289}"/>
              </a:ext>
            </a:extLst>
          </p:cNvPr>
          <p:cNvSpPr txBox="1"/>
          <p:nvPr/>
        </p:nvSpPr>
        <p:spPr>
          <a:xfrm>
            <a:off x="9144000" y="6084533"/>
            <a:ext cx="8094238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최적모델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선택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&gt;</a:t>
            </a:r>
          </a:p>
          <a:p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R2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스코어가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0.9이상인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모델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LinearRegerssion과</a:t>
            </a:r>
            <a:endParaRPr lang="en-US" sz="2400" dirty="0">
              <a:solidFill>
                <a:srgbClr val="2D4755"/>
              </a:solidFill>
              <a:ea typeface="Calibri"/>
              <a:cs typeface="Calibri"/>
            </a:endParaRPr>
          </a:p>
          <a:p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XGBRegressor를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선택하여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test셋에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적용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0448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전처리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코드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test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셋에 적용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65DADE54-AC8D-42AA-8F8C-7EFCEC1174F9}"/>
              </a:ext>
            </a:extLst>
          </p:cNvPr>
          <p:cNvSpPr txBox="1"/>
          <p:nvPr/>
        </p:nvSpPr>
        <p:spPr>
          <a:xfrm>
            <a:off x="7427706" y="4567645"/>
            <a:ext cx="10786271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fe1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1~16에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fe2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17~32에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fe3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33~48에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fe4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49~64에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fe5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65~80에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해당하는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del_fe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: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이변량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분석과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다중공선성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통한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제거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및 </a:t>
            </a:r>
          </a:p>
          <a:p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               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고유값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변수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제거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함수화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3DCAFC7A-DB8D-489F-B7CA-C642A45B90F8}"/>
              </a:ext>
            </a:extLst>
          </p:cNvPr>
          <p:cNvSpPr txBox="1"/>
          <p:nvPr/>
        </p:nvSpPr>
        <p:spPr>
          <a:xfrm>
            <a:off x="855407" y="2359237"/>
            <a:ext cx="4115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&lt;전처리 코드 함수화&gt;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4C7C8EBB-235E-4BF1-8962-29247DB7AB8E}"/>
              </a:ext>
            </a:extLst>
          </p:cNvPr>
          <p:cNvGrpSpPr/>
          <p:nvPr/>
        </p:nvGrpSpPr>
        <p:grpSpPr>
          <a:xfrm>
            <a:off x="855407" y="3083613"/>
            <a:ext cx="6171429" cy="2431169"/>
            <a:chOff x="1165738" y="3842641"/>
            <a:chExt cx="6171429" cy="2431169"/>
          </a:xfrm>
        </p:grpSpPr>
        <p:pic>
          <p:nvPicPr>
            <p:cNvPr id="35" name="Object 13">
              <a:extLst>
                <a:ext uri="{FF2B5EF4-FFF2-40B4-BE49-F238E27FC236}">
                  <a16:creationId xmlns:a16="http://schemas.microsoft.com/office/drawing/2014/main" id="{AACF0EE5-ADA9-489C-921A-5A998950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738" y="3842641"/>
              <a:ext cx="6171429" cy="2431169"/>
            </a:xfrm>
            <a:prstGeom prst="rect">
              <a:avLst/>
            </a:prstGeom>
          </p:spPr>
        </p:pic>
      </p:grpSp>
      <p:sp>
        <p:nvSpPr>
          <p:cNvPr id="36" name="Object 17">
            <a:extLst>
              <a:ext uri="{FF2B5EF4-FFF2-40B4-BE49-F238E27FC236}">
                <a16:creationId xmlns:a16="http://schemas.microsoft.com/office/drawing/2014/main" id="{730A75FF-189F-44A4-B3E2-5BB6E8CB7911}"/>
              </a:ext>
            </a:extLst>
          </p:cNvPr>
          <p:cNvSpPr txBox="1"/>
          <p:nvPr/>
        </p:nvSpPr>
        <p:spPr>
          <a:xfrm>
            <a:off x="855407" y="5715938"/>
            <a:ext cx="494073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&lt;Test셋에 전처리 코드 적용&gt;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7" name="그룹 1005">
            <a:extLst>
              <a:ext uri="{FF2B5EF4-FFF2-40B4-BE49-F238E27FC236}">
                <a16:creationId xmlns:a16="http://schemas.microsoft.com/office/drawing/2014/main" id="{657C8921-B4CE-4F60-B8F3-331EB828F184}"/>
              </a:ext>
            </a:extLst>
          </p:cNvPr>
          <p:cNvGrpSpPr/>
          <p:nvPr/>
        </p:nvGrpSpPr>
        <p:grpSpPr>
          <a:xfrm>
            <a:off x="855407" y="6440314"/>
            <a:ext cx="4219764" cy="843953"/>
            <a:chOff x="1234585" y="7071627"/>
            <a:chExt cx="4219764" cy="843953"/>
          </a:xfrm>
        </p:grpSpPr>
        <p:pic>
          <p:nvPicPr>
            <p:cNvPr id="38" name="Object 18">
              <a:extLst>
                <a:ext uri="{FF2B5EF4-FFF2-40B4-BE49-F238E27FC236}">
                  <a16:creationId xmlns:a16="http://schemas.microsoft.com/office/drawing/2014/main" id="{CB6E89BB-A974-4352-93AC-F4F0CE23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585" y="7071627"/>
              <a:ext cx="4219764" cy="84395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1E517B29-0F35-4FEE-BF04-D1358D794781}"/>
              </a:ext>
            </a:extLst>
          </p:cNvPr>
          <p:cNvGrpSpPr/>
          <p:nvPr/>
        </p:nvGrpSpPr>
        <p:grpSpPr>
          <a:xfrm>
            <a:off x="855407" y="7485422"/>
            <a:ext cx="4288611" cy="2230078"/>
            <a:chOff x="1165738" y="7922303"/>
            <a:chExt cx="4288611" cy="2230078"/>
          </a:xfrm>
        </p:grpSpPr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C0B5CE06-E2D3-4A0B-B741-1BE4A143A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738" y="7922303"/>
              <a:ext cx="4288611" cy="223007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FAB111-FF60-473D-9E9B-DCC1C9423DBC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91742B-44B0-40CE-8336-1A5A4EEE35EA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347B09-9B57-458A-A6BB-124F3C61237A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DAD565-A4A2-4F98-8AC2-031F230DEB05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806D5A-72C9-4F9A-9E62-37E560A31834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5392AC-9E8E-4DEF-BE56-BC896FBB6E20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7E8901-2A2B-4679-AEC1-60D67ACEA4D4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493868-CE1E-4C51-BE1B-6B628E536EB4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779096-49AC-4E1F-BCC1-BD3023C42FC5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118B70-08B6-47F0-BC4C-EF9C0C0879D1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09D131-B7D4-4C80-9935-17DF4E19F033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sp>
        <p:nvSpPr>
          <p:cNvPr id="45" name="Object 10">
            <a:extLst>
              <a:ext uri="{FF2B5EF4-FFF2-40B4-BE49-F238E27FC236}">
                <a16:creationId xmlns:a16="http://schemas.microsoft.com/office/drawing/2014/main" id="{BA8526CA-41A5-4394-BB77-3F4AAE3DB787}"/>
              </a:ext>
            </a:extLst>
          </p:cNvPr>
          <p:cNvSpPr txBox="1"/>
          <p:nvPr/>
        </p:nvSpPr>
        <p:spPr>
          <a:xfrm>
            <a:off x="7371098" y="4299197"/>
            <a:ext cx="107862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전처리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코드를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함수화하고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Test셋에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적용</a:t>
            </a:r>
            <a:endParaRPr lang="en-US" sz="28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79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4922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전처리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코드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test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셋에 적용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EC394CF9-9125-42EC-96CE-0652D97A5C27}"/>
              </a:ext>
            </a:extLst>
          </p:cNvPr>
          <p:cNvSpPr txBox="1"/>
          <p:nvPr/>
        </p:nvSpPr>
        <p:spPr>
          <a:xfrm>
            <a:off x="10388707" y="5248772"/>
            <a:ext cx="767069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결측치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이슈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확인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후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조치</a:t>
            </a:r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결측치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조치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후 (Categorical 후)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가변수화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적용</a:t>
            </a:r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*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가변수화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후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DataFrame으로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변경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1B92743C-374C-41BE-B450-C7D708ACB1CA}"/>
              </a:ext>
            </a:extLst>
          </p:cNvPr>
          <p:cNvSpPr txBox="1"/>
          <p:nvPr/>
        </p:nvSpPr>
        <p:spPr>
          <a:xfrm>
            <a:off x="855407" y="2755510"/>
            <a:ext cx="38163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&lt;결측치 이슈 확인&gt;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1C2AFB8E-0AF6-4E6F-A177-2FAAF15E5C32}"/>
              </a:ext>
            </a:extLst>
          </p:cNvPr>
          <p:cNvSpPr txBox="1"/>
          <p:nvPr/>
        </p:nvSpPr>
        <p:spPr>
          <a:xfrm>
            <a:off x="3615931" y="4419974"/>
            <a:ext cx="28197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&lt;결측치 조치&gt;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CCA689F5-60CC-4AAA-B1EC-7F70695B1BFC}"/>
              </a:ext>
            </a:extLst>
          </p:cNvPr>
          <p:cNvGrpSpPr/>
          <p:nvPr/>
        </p:nvGrpSpPr>
        <p:grpSpPr>
          <a:xfrm>
            <a:off x="1164107" y="3548006"/>
            <a:ext cx="2094251" cy="3214675"/>
            <a:chOff x="1028040" y="4579307"/>
            <a:chExt cx="2094251" cy="3214675"/>
          </a:xfrm>
        </p:grpSpPr>
        <p:pic>
          <p:nvPicPr>
            <p:cNvPr id="29" name="Object 13">
              <a:extLst>
                <a:ext uri="{FF2B5EF4-FFF2-40B4-BE49-F238E27FC236}">
                  <a16:creationId xmlns:a16="http://schemas.microsoft.com/office/drawing/2014/main" id="{849E5B8D-3F18-495A-A3EB-11C053AC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040" y="4579307"/>
              <a:ext cx="2094251" cy="3214675"/>
            </a:xfrm>
            <a:prstGeom prst="rect">
              <a:avLst/>
            </a:prstGeom>
          </p:spPr>
        </p:pic>
      </p:grpSp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20C7EEC3-E821-4A1D-94FF-845D461633A4}"/>
              </a:ext>
            </a:extLst>
          </p:cNvPr>
          <p:cNvGrpSpPr/>
          <p:nvPr/>
        </p:nvGrpSpPr>
        <p:grpSpPr>
          <a:xfrm>
            <a:off x="3615931" y="5143500"/>
            <a:ext cx="6484136" cy="1595541"/>
            <a:chOff x="3870861" y="4579307"/>
            <a:chExt cx="6484136" cy="1595541"/>
          </a:xfrm>
        </p:grpSpPr>
        <p:pic>
          <p:nvPicPr>
            <p:cNvPr id="32" name="Object 16">
              <a:extLst>
                <a:ext uri="{FF2B5EF4-FFF2-40B4-BE49-F238E27FC236}">
                  <a16:creationId xmlns:a16="http://schemas.microsoft.com/office/drawing/2014/main" id="{E71D362A-CB10-4CAE-AEEB-A8A277A5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861" y="4579307"/>
              <a:ext cx="6484136" cy="1595541"/>
            </a:xfrm>
            <a:prstGeom prst="rect">
              <a:avLst/>
            </a:prstGeom>
          </p:spPr>
        </p:pic>
      </p:grpSp>
      <p:sp>
        <p:nvSpPr>
          <p:cNvPr id="41" name="Object 19">
            <a:extLst>
              <a:ext uri="{FF2B5EF4-FFF2-40B4-BE49-F238E27FC236}">
                <a16:creationId xmlns:a16="http://schemas.microsoft.com/office/drawing/2014/main" id="{173F4F34-F213-4CDA-8A82-C98F3164C910}"/>
              </a:ext>
            </a:extLst>
          </p:cNvPr>
          <p:cNvSpPr txBox="1"/>
          <p:nvPr/>
        </p:nvSpPr>
        <p:spPr>
          <a:xfrm>
            <a:off x="855407" y="7369535"/>
            <a:ext cx="250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&lt;가변수화&gt;</a:t>
            </a:r>
            <a:endParaRPr lang="en-US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A949E016-A651-4BA9-9FBA-79E02292FFAB}"/>
              </a:ext>
            </a:extLst>
          </p:cNvPr>
          <p:cNvGrpSpPr/>
          <p:nvPr/>
        </p:nvGrpSpPr>
        <p:grpSpPr>
          <a:xfrm>
            <a:off x="855407" y="8144339"/>
            <a:ext cx="3067643" cy="988916"/>
            <a:chOff x="3843323" y="7008270"/>
            <a:chExt cx="3067643" cy="988916"/>
          </a:xfrm>
        </p:grpSpPr>
        <p:pic>
          <p:nvPicPr>
            <p:cNvPr id="43" name="Object 20">
              <a:extLst>
                <a:ext uri="{FF2B5EF4-FFF2-40B4-BE49-F238E27FC236}">
                  <a16:creationId xmlns:a16="http://schemas.microsoft.com/office/drawing/2014/main" id="{28CB6D77-4C6C-4FC6-8947-536D3027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3323" y="7008270"/>
              <a:ext cx="3067643" cy="988916"/>
            </a:xfrm>
            <a:prstGeom prst="rect">
              <a:avLst/>
            </a:prstGeom>
          </p:spPr>
        </p:pic>
      </p:grpSp>
      <p:sp>
        <p:nvSpPr>
          <p:cNvPr id="44" name="Object 23">
            <a:extLst>
              <a:ext uri="{FF2B5EF4-FFF2-40B4-BE49-F238E27FC236}">
                <a16:creationId xmlns:a16="http://schemas.microsoft.com/office/drawing/2014/main" id="{30C94BC0-3601-425B-A4ED-AC5CC147EDDD}"/>
              </a:ext>
            </a:extLst>
          </p:cNvPr>
          <p:cNvSpPr txBox="1"/>
          <p:nvPr/>
        </p:nvSpPr>
        <p:spPr>
          <a:xfrm>
            <a:off x="4749127" y="7584453"/>
            <a:ext cx="1272781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전처리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코드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적용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후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결측치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확인했을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때,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결측치가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없을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것으로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기대했지만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</a:p>
          <a:p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  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결측</a:t>
            </a:r>
            <a:r>
              <a:rPr lang="ko-KR" alt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가 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많은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열에서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존재함을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확인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해당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결측치들을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이슈로써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접근하기로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SimpleImputer를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사용하여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연속형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(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숫자형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)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이면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평균으로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,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범주형이면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최빈값으로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결측치</a:t>
            </a:r>
            <a:r>
              <a:rPr lang="en-US" sz="2400" dirty="0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4B819F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조치</a:t>
            </a:r>
            <a:endParaRPr lang="en-US" sz="2400" dirty="0">
              <a:solidFill>
                <a:srgbClr val="4B819F"/>
              </a:solidFill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B1E0B1A-D06E-42C3-83E3-C5C95CCF7B4C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5441F6-4D41-48A5-8778-B18B9E48A4F7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53ADB8-5AD0-4452-81BE-ECD1A6922AF5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F2349B-FE69-454F-ADE1-44B2D5E618C2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9EB5172-0FC4-4F7A-AFA1-AECBCAF76F4C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08D582-794B-4F94-A279-B1734179FD4C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D86A7B-8B84-4E2A-8926-C67D894E1149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0BF54D-9237-4A97-A9A1-610E13B0644C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AE7984-5D7B-47DE-879A-C7B21DBAF95D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F2361D2-5B18-4813-90D4-C3DD4CA23BD0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BE6A97-9452-4FF9-BBB1-82B6AC147CFC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686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30676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예측 및 제출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2F3DAD-83A6-437F-BD1C-7FC3F355B44F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35AB1-910E-4037-AA6D-1A43987480D4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894199-8F09-48DA-8403-DCFD13001920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ED0936-EE5B-463A-8817-B692DB07E5C0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211C7F-1AD9-4AA1-8DE4-C036B7FB42EC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7EA10A-0052-43ED-9024-869C8BE09BEE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41435C-294F-4B27-B208-0C556CAFC14F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A35AC3-225E-4F28-B7D2-C6331EB042AD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E30E2C-DC2F-4038-8E4A-2A59437228C1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12BDC0C-5783-4CC4-9EC7-61DE86EDCB1B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DDA93F-2A3A-4DD4-8190-CFA2A9C1B16D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sp>
        <p:nvSpPr>
          <p:cNvPr id="31" name="Object 10">
            <a:extLst>
              <a:ext uri="{FF2B5EF4-FFF2-40B4-BE49-F238E27FC236}">
                <a16:creationId xmlns:a16="http://schemas.microsoft.com/office/drawing/2014/main" id="{16F15204-56A6-4F4F-8446-71A3FC90BEFE}"/>
              </a:ext>
            </a:extLst>
          </p:cNvPr>
          <p:cNvSpPr txBox="1"/>
          <p:nvPr/>
        </p:nvSpPr>
        <p:spPr>
          <a:xfrm>
            <a:off x="766422" y="3908829"/>
            <a:ext cx="462875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최적모델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이용한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예측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&gt;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19E60C3D-82F3-4AC4-A84D-22A4E048EA98}"/>
              </a:ext>
            </a:extLst>
          </p:cNvPr>
          <p:cNvGrpSpPr/>
          <p:nvPr/>
        </p:nvGrpSpPr>
        <p:grpSpPr>
          <a:xfrm>
            <a:off x="587420" y="4867470"/>
            <a:ext cx="4239741" cy="1705318"/>
            <a:chOff x="587420" y="4867470"/>
            <a:chExt cx="4239741" cy="1705318"/>
          </a:xfrm>
        </p:grpSpPr>
        <p:pic>
          <p:nvPicPr>
            <p:cNvPr id="34" name="Object 12">
              <a:extLst>
                <a:ext uri="{FF2B5EF4-FFF2-40B4-BE49-F238E27FC236}">
                  <a16:creationId xmlns:a16="http://schemas.microsoft.com/office/drawing/2014/main" id="{9C322900-F188-4527-9A40-EBC62412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420" y="4867470"/>
              <a:ext cx="4239741" cy="1705318"/>
            </a:xfrm>
            <a:prstGeom prst="rect">
              <a:avLst/>
            </a:prstGeom>
          </p:spPr>
        </p:pic>
      </p:grp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A89BC187-18CE-4188-9375-3C283B73363D}"/>
              </a:ext>
            </a:extLst>
          </p:cNvPr>
          <p:cNvGrpSpPr/>
          <p:nvPr/>
        </p:nvGrpSpPr>
        <p:grpSpPr>
          <a:xfrm>
            <a:off x="5121232" y="4867470"/>
            <a:ext cx="4905584" cy="1755109"/>
            <a:chOff x="5121232" y="4867470"/>
            <a:chExt cx="4905584" cy="1755109"/>
          </a:xfrm>
        </p:grpSpPr>
        <p:pic>
          <p:nvPicPr>
            <p:cNvPr id="36" name="Object 15">
              <a:extLst>
                <a:ext uri="{FF2B5EF4-FFF2-40B4-BE49-F238E27FC236}">
                  <a16:creationId xmlns:a16="http://schemas.microsoft.com/office/drawing/2014/main" id="{8EB84005-B43A-42FE-830B-7B53466A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1232" y="4867470"/>
              <a:ext cx="4905584" cy="1755109"/>
            </a:xfrm>
            <a:prstGeom prst="rect">
              <a:avLst/>
            </a:prstGeom>
          </p:spPr>
        </p:pic>
      </p:grpSp>
      <p:grpSp>
        <p:nvGrpSpPr>
          <p:cNvPr id="37" name="그룹 1005">
            <a:extLst>
              <a:ext uri="{FF2B5EF4-FFF2-40B4-BE49-F238E27FC236}">
                <a16:creationId xmlns:a16="http://schemas.microsoft.com/office/drawing/2014/main" id="{1AA68684-6A2C-44AF-8BD4-ED20F141603B}"/>
              </a:ext>
            </a:extLst>
          </p:cNvPr>
          <p:cNvGrpSpPr/>
          <p:nvPr/>
        </p:nvGrpSpPr>
        <p:grpSpPr>
          <a:xfrm>
            <a:off x="10771146" y="4867470"/>
            <a:ext cx="6171429" cy="1503924"/>
            <a:chOff x="10771146" y="4867470"/>
            <a:chExt cx="6171429" cy="1503924"/>
          </a:xfrm>
        </p:grpSpPr>
        <p:pic>
          <p:nvPicPr>
            <p:cNvPr id="38" name="Object 18">
              <a:extLst>
                <a:ext uri="{FF2B5EF4-FFF2-40B4-BE49-F238E27FC236}">
                  <a16:creationId xmlns:a16="http://schemas.microsoft.com/office/drawing/2014/main" id="{F30BDB74-C179-4A15-82FB-40F99E2F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1146" y="4867470"/>
              <a:ext cx="6171429" cy="1503924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B9468D12-2342-4434-B3C6-F254059E9363}"/>
              </a:ext>
            </a:extLst>
          </p:cNvPr>
          <p:cNvGrpSpPr/>
          <p:nvPr/>
        </p:nvGrpSpPr>
        <p:grpSpPr>
          <a:xfrm>
            <a:off x="10771146" y="6371394"/>
            <a:ext cx="6171429" cy="956571"/>
            <a:chOff x="10771146" y="6371394"/>
            <a:chExt cx="6171429" cy="956571"/>
          </a:xfrm>
        </p:grpSpPr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4E5F8D6D-26CB-460C-9861-3E81473A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1146" y="6371394"/>
              <a:ext cx="6171429" cy="956571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BB998CBC-616E-452C-8499-7FE754695BE5}"/>
              </a:ext>
            </a:extLst>
          </p:cNvPr>
          <p:cNvSpPr txBox="1"/>
          <p:nvPr/>
        </p:nvSpPr>
        <p:spPr>
          <a:xfrm>
            <a:off x="10771146" y="3908829"/>
            <a:ext cx="462875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&lt;</a:t>
            </a:r>
            <a:r>
              <a:rPr lang="ko-KR" alt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캐글</a:t>
            </a:r>
            <a:r>
              <a:rPr lang="ko-KR" alt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제출</a:t>
            </a:r>
            <a:r>
              <a:rPr lang="en-US" sz="28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&gt;</a:t>
            </a:r>
            <a:endParaRPr 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319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6365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ko-KR" altLang="en-US" sz="2800" dirty="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프로젝트 후기</a:t>
            </a:r>
            <a:endParaRPr lang="ko-KR" altLang="en-US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C12A5080-DFE9-4C5E-98D2-69393D6AE02B}"/>
              </a:ext>
            </a:extLst>
          </p:cNvPr>
          <p:cNvSpPr txBox="1"/>
          <p:nvPr/>
        </p:nvSpPr>
        <p:spPr>
          <a:xfrm>
            <a:off x="846803" y="3346416"/>
            <a:ext cx="16594393" cy="501368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train, test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데이터 셋을 나누어 받았을 때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test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셋에 대한 전처리를 진행해주는 타이밍과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validation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데이터를 나눠주는 타이밍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다중공선성에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대한 처리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가변수화 작업에 대한 고민을 깊게 할수록 더 공부할 게 많고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아직도 많이 부족하다는 생각이 들었습니다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새로운 문제점에 마주할 때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잠드는 시간이 늦어지는 것에 대한 불평을 토로하는 사람없이 문제를 해결해냈습니다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그렇게 확실한 복습과 더 나아간 학습이 되고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저희가 성장하고 있음을 느낄 수 있어 좋은 경험이 되었다고 생각합니다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또한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실무적인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입장에서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데이터를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다루다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보니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그냥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지나쳤던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과정들도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하나씩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신중하게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생각하고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결정하였습니다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그렇게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하면서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데이터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분석을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더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깊게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이해했던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시간이었습니다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다섯 명의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스터디원이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모여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유의미한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변수를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선별하는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과정부터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전처리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분석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예측까지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직접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해보면서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모르는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부분이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생기면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서로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의견을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나눌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수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있는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점이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좋았습니다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. 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B01A01-A288-4E61-B400-5F1700789C07}"/>
              </a:ext>
            </a:extLst>
          </p:cNvPr>
          <p:cNvGrpSpPr/>
          <p:nvPr/>
        </p:nvGrpSpPr>
        <p:grpSpPr>
          <a:xfrm>
            <a:off x="3492000" y="-3357"/>
            <a:ext cx="11304000" cy="639523"/>
            <a:chOff x="3492000" y="-3357"/>
            <a:chExt cx="11304000" cy="63952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D7B38D-9744-4E75-A277-0CA7662DAC7A}"/>
                </a:ext>
              </a:extLst>
            </p:cNvPr>
            <p:cNvSpPr/>
            <p:nvPr/>
          </p:nvSpPr>
          <p:spPr>
            <a:xfrm>
              <a:off x="5778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AB0BAF-BD06-4CBB-8399-4CC39B3F196B}"/>
                </a:ext>
              </a:extLst>
            </p:cNvPr>
            <p:cNvSpPr/>
            <p:nvPr/>
          </p:nvSpPr>
          <p:spPr>
            <a:xfrm>
              <a:off x="8064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099F0A-205D-4E6C-B6E6-35313CFB2E97}"/>
                </a:ext>
              </a:extLst>
            </p:cNvPr>
            <p:cNvSpPr/>
            <p:nvPr/>
          </p:nvSpPr>
          <p:spPr>
            <a:xfrm>
              <a:off x="3492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F04C03-B83B-4B40-A863-F70AD3A79FFB}"/>
                </a:ext>
              </a:extLst>
            </p:cNvPr>
            <p:cNvSpPr/>
            <p:nvPr/>
          </p:nvSpPr>
          <p:spPr>
            <a:xfrm>
              <a:off x="10350000" y="0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D19DA5-3E1A-442D-AFD4-3D59375D4FFD}"/>
                </a:ext>
              </a:extLst>
            </p:cNvPr>
            <p:cNvSpPr txBox="1"/>
            <p:nvPr/>
          </p:nvSpPr>
          <p:spPr>
            <a:xfrm>
              <a:off x="3791597" y="266834"/>
              <a:ext cx="15537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데이터 </a:t>
              </a:r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전처리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693117-D4B2-42A0-8AA4-F2F5C4B01F4C}"/>
                </a:ext>
              </a:extLst>
            </p:cNvPr>
            <p:cNvSpPr txBox="1"/>
            <p:nvPr/>
          </p:nvSpPr>
          <p:spPr>
            <a:xfrm>
              <a:off x="6155105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머신러닝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4B91C8-AA5A-4861-80FC-2A5B9BC1D249}"/>
                </a:ext>
              </a:extLst>
            </p:cNvPr>
            <p:cNvSpPr txBox="1"/>
            <p:nvPr/>
          </p:nvSpPr>
          <p:spPr>
            <a:xfrm>
              <a:off x="8441106" y="266834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딥러닝</a:t>
              </a:r>
              <a:endParaRPr lang="ko-KR" altLang="en-US">
                <a:solidFill>
                  <a:srgbClr val="A6A7A7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92DBBD-61C1-4A92-AE6B-488A95924BCA}"/>
                </a:ext>
              </a:extLst>
            </p:cNvPr>
            <p:cNvSpPr txBox="1"/>
            <p:nvPr/>
          </p:nvSpPr>
          <p:spPr>
            <a:xfrm>
              <a:off x="10583252" y="263477"/>
              <a:ext cx="16934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Test</a:t>
              </a:r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셋에 적용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155069-205A-4E2E-8D07-6BE4F48F04EE}"/>
                </a:ext>
              </a:extLst>
            </p:cNvPr>
            <p:cNvSpPr/>
            <p:nvPr/>
          </p:nvSpPr>
          <p:spPr>
            <a:xfrm>
              <a:off x="12636000" y="-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09A9B6-D700-4021-87AD-A2723F2EC7C7}"/>
                </a:ext>
              </a:extLst>
            </p:cNvPr>
            <p:cNvSpPr txBox="1"/>
            <p:nvPr/>
          </p:nvSpPr>
          <p:spPr>
            <a:xfrm>
              <a:off x="13013105" y="263477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결론</a:t>
              </a:r>
            </a:p>
          </p:txBody>
        </p:sp>
      </p:grpSp>
      <p:pic>
        <p:nvPicPr>
          <p:cNvPr id="4" name="그래픽 3" descr="연필">
            <a:extLst>
              <a:ext uri="{FF2B5EF4-FFF2-40B4-BE49-F238E27FC236}">
                <a16:creationId xmlns:a16="http://schemas.microsoft.com/office/drawing/2014/main" id="{C7C9A4DD-7235-4899-81DD-3779DFCA5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3366" y="976626"/>
            <a:ext cx="417727" cy="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7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5182" y="4661859"/>
            <a:ext cx="79094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300">
                <a:solidFill>
                  <a:srgbClr val="C8D5D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THANK YOU</a:t>
            </a:r>
            <a:endParaRPr lang="en-US" sz="60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285010"/>
            <a:ext cx="8488492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0.34,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강한 상관관계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8"/>
            <a:ext cx="6900433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|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</a:t>
            </a:r>
            <a:r>
              <a:rPr lang="en-US" sz="2800" err="1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</a:t>
            </a:r>
            <a:r>
              <a:rPr lang="en-US" sz="2400" dirty="0"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33.81366022603184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​​​p-value= </a:t>
            </a:r>
            <a:r>
              <a:rPr lang="en-US" sz="2400" dirty="0"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5.895420038257625e-79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8A70D-AAE4-A19F-A1EF-646D758108A1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9C4DAF-B474-E27D-50EF-81C79D2A23E0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76DE5B-5717-B01C-192D-FA168A59F15E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4524A1-D6C7-29D3-0457-E99011CD3CB0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E86322-8DE7-FB4F-692F-6C490D1251B1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1F30D4-F383-1F1A-0475-C45A5693C809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74DC5-E5A1-F478-361D-969C3BBACAAA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7DE574-1C83-89D4-0236-3E500817F1F8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MSSubClass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74CF3CF6-F1DE-5C5D-50D2-EB4F41F303A7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'MSSubClass' 에 따라 'sale price'에 차이가 있다.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9C4A899C-DB68-E0AC-3BE3-F8D6D7AB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47" y="4311357"/>
            <a:ext cx="6281636" cy="39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MSSubClass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A633A8BA-6942-4257-A4D5-453B1554CA5D}"/>
              </a:ext>
            </a:extLst>
          </p:cNvPr>
          <p:cNvGrpSpPr/>
          <p:nvPr/>
        </p:nvGrpSpPr>
        <p:grpSpPr>
          <a:xfrm>
            <a:off x="838200" y="4304675"/>
            <a:ext cx="6171429" cy="3963025"/>
            <a:chOff x="1830961" y="4444649"/>
            <a:chExt cx="6171429" cy="3963025"/>
          </a:xfrm>
        </p:grpSpPr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8BC6A466-3077-4B73-937E-2614F186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961" y="4444649"/>
              <a:ext cx="6171429" cy="3963025"/>
            </a:xfrm>
            <a:prstGeom prst="rect">
              <a:avLst/>
            </a:prstGeom>
          </p:spPr>
        </p:pic>
      </p:grp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665991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66.74751470999769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6.79852286119857e-52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534089"/>
            <a:ext cx="8488492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new의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평균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가격대가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가장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높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고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이상치는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가장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적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음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unf는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데이터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적어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신뢰구간이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넓은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것으로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추정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약 0.66, p-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value가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약 0으로 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중간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상관관계</a:t>
            </a:r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'MSSubClass' 에 따라 'sale price'에 차이가 있다.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72C9CC-EE6D-4037-8DD4-5E1ED55F9ED1}"/>
              </a:ext>
            </a:extLst>
          </p:cNvPr>
          <p:cNvSpPr/>
          <p:nvPr/>
        </p:nvSpPr>
        <p:spPr>
          <a:xfrm>
            <a:off x="80259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550A33-F719-47B2-8B83-84477251229E}"/>
              </a:ext>
            </a:extLst>
          </p:cNvPr>
          <p:cNvSpPr/>
          <p:nvPr/>
        </p:nvSpPr>
        <p:spPr>
          <a:xfrm>
            <a:off x="5688600" y="3357"/>
            <a:ext cx="2160000" cy="192487"/>
          </a:xfrm>
          <a:prstGeom prst="rect">
            <a:avLst/>
          </a:prstGeom>
          <a:solidFill>
            <a:srgbClr val="EF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691555-1C12-4F25-8544-DB7832CA8829}"/>
              </a:ext>
            </a:extLst>
          </p:cNvPr>
          <p:cNvSpPr/>
          <p:nvPr/>
        </p:nvSpPr>
        <p:spPr>
          <a:xfrm>
            <a:off x="10363200" y="3357"/>
            <a:ext cx="2160000" cy="192487"/>
          </a:xfrm>
          <a:prstGeom prst="rect">
            <a:avLst/>
          </a:prstGeom>
          <a:solidFill>
            <a:srgbClr val="2D4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7281-F88E-4A5A-893F-F654D357C4B4}"/>
              </a:ext>
            </a:extLst>
          </p:cNvPr>
          <p:cNvSpPr txBox="1"/>
          <p:nvPr/>
        </p:nvSpPr>
        <p:spPr>
          <a:xfrm>
            <a:off x="6155616" y="270191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가설 수립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4F235A-263A-40E4-9213-4E9647349C9F}"/>
              </a:ext>
            </a:extLst>
          </p:cNvPr>
          <p:cNvSpPr txBox="1"/>
          <p:nvPr/>
        </p:nvSpPr>
        <p:spPr>
          <a:xfrm>
            <a:off x="8412990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이변량</a:t>
            </a:r>
            <a:r>
              <a:rPr lang="ko-KR" altLang="en-US" dirty="0">
                <a:solidFill>
                  <a:srgbClr val="AEAFAF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380498-71E0-4BF2-84F6-B15F750AB2F3}"/>
              </a:ext>
            </a:extLst>
          </p:cNvPr>
          <p:cNvSpPr txBox="1"/>
          <p:nvPr/>
        </p:nvSpPr>
        <p:spPr>
          <a:xfrm>
            <a:off x="10740305" y="270191"/>
            <a:ext cx="1405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추가 분석</a:t>
            </a:r>
          </a:p>
        </p:txBody>
      </p:sp>
    </p:spTree>
    <p:extLst>
      <p:ext uri="{BB962C8B-B14F-4D97-AF65-F5344CB8AC3E}">
        <p14:creationId xmlns:p14="http://schemas.microsoft.com/office/powerpoint/2010/main" val="64860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5915681"/>
            <a:ext cx="8488492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LotArea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값이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0~50000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사이에 대부분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몰려있음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산점도에서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직선형태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0.27,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으로 수렴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중간 상관관계 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94A09D8B-2B9B-43BD-98E1-9ABBC51CEF09}"/>
              </a:ext>
            </a:extLst>
          </p:cNvPr>
          <p:cNvGrpSpPr/>
          <p:nvPr/>
        </p:nvGrpSpPr>
        <p:grpSpPr>
          <a:xfrm>
            <a:off x="952500" y="2985933"/>
            <a:ext cx="6171429" cy="5853883"/>
            <a:chOff x="1435581" y="3577856"/>
            <a:chExt cx="6171429" cy="5853883"/>
          </a:xfrm>
        </p:grpSpPr>
        <p:pic>
          <p:nvPicPr>
            <p:cNvPr id="21" name="Object 11">
              <a:extLst>
                <a:ext uri="{FF2B5EF4-FFF2-40B4-BE49-F238E27FC236}">
                  <a16:creationId xmlns:a16="http://schemas.microsoft.com/office/drawing/2014/main" id="{3D556717-9DEF-487D-A90C-1B08F01D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1" y="3577856"/>
              <a:ext cx="6171429" cy="5853883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LotArea</a:t>
            </a:r>
            <a:endParaRPr lang="en-US" altLang="ko-KR" sz="2800">
              <a:solidFill>
                <a:srgbClr val="39515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58289"/>
            <a:ext cx="6900433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P_statistic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0.26686518893201316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3.4022092287236576e-25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</a:t>
            </a:r>
            <a:r>
              <a:rPr lang="en-US" altLang="ko-KR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LotArea</a:t>
            </a:r>
            <a:r>
              <a:rPr lang="en-US" altLang="ko-KR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’  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에 따라 'sale price'에 차이가 있다.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C2DA4F-3E5A-DD3F-671B-6C2B65CC4EF1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832EE7-9CC0-E2D8-F1E9-0761B5921871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93A7462-3463-D6A9-8A8A-93D61A995ED8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1865FA-995A-576B-F16E-53331213D379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D8CBA-F968-C598-912D-DB36F714BC69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126D35-E18E-918D-593E-2A5B49295058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A58B75-6D2C-B84A-2833-3E18E3FD37AC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583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8603"/>
            <a:ext cx="18288000" cy="8218397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436AAE7A-CA54-4CCE-B4FF-1381A55A03D4}"/>
              </a:ext>
            </a:extLst>
          </p:cNvPr>
          <p:cNvGrpSpPr/>
          <p:nvPr/>
        </p:nvGrpSpPr>
        <p:grpSpPr>
          <a:xfrm>
            <a:off x="674423" y="3695700"/>
            <a:ext cx="7354290" cy="4751438"/>
            <a:chOff x="805072" y="4294919"/>
            <a:chExt cx="7354290" cy="4751438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7A17BEB5-8541-467B-BAF9-1E770DCA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072" y="4294919"/>
              <a:ext cx="7354290" cy="4751438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20427F-A176-4513-BD6A-946E8C880F49}"/>
              </a:ext>
            </a:extLst>
          </p:cNvPr>
          <p:cNvSpPr txBox="1"/>
          <p:nvPr/>
        </p:nvSpPr>
        <p:spPr>
          <a:xfrm>
            <a:off x="855407" y="932169"/>
            <a:ext cx="29939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2D4755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>
                <a:solidFill>
                  <a:srgbClr val="39515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Neighborhood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A480ECD-00F6-444D-9418-C69CF69C3171}"/>
              </a:ext>
            </a:extLst>
          </p:cNvPr>
          <p:cNvSpPr txBox="1"/>
          <p:nvPr/>
        </p:nvSpPr>
        <p:spPr>
          <a:xfrm>
            <a:off x="9558767" y="3489067"/>
            <a:ext cx="666599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수치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검정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F_statistic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71.94962254131975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​​​p-value</a:t>
            </a:r>
            <a:r>
              <a:rPr 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= 8.131159963685327e-226</a:t>
            </a:r>
            <a:endParaRPr 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D0EEE2AA-C9B9-4288-9A9D-859D75DC5645}"/>
              </a:ext>
            </a:extLst>
          </p:cNvPr>
          <p:cNvSpPr txBox="1"/>
          <p:nvPr/>
        </p:nvSpPr>
        <p:spPr>
          <a:xfrm>
            <a:off x="9570908" y="6318646"/>
            <a:ext cx="77888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|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분석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</a:t>
            </a:r>
            <a:r>
              <a:rPr lang="en-US" sz="28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결과</a:t>
            </a:r>
            <a:r>
              <a:rPr lang="en-US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|</a:t>
            </a:r>
          </a:p>
          <a:p>
            <a:endParaRPr lang="en-US" sz="280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노스리지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, </a:t>
            </a:r>
            <a:r>
              <a:rPr lang="ko-KR" altLang="en-US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네브래스카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 링컨의 아파트 단지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(</a:t>
            </a:r>
            <a:r>
              <a:rPr lang="en-US" altLang="ko-KR" sz="2400" dirty="0" err="1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NridgHt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), Stone Brook(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뉴욕 주립대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)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은 학군으로 유명해서 집값이 높은 곳으로 추정</a:t>
            </a:r>
            <a:endParaRPr lang="en-US" altLang="ko-KR" sz="2400" dirty="0">
              <a:solidFill>
                <a:srgbClr val="2D4755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Noto Sans CJK KR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상관계수가 약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0.72, p-value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가 </a:t>
            </a:r>
            <a:r>
              <a:rPr lang="en-US" altLang="ko-KR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0</a:t>
            </a: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에 수렴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중간 상관관계</a:t>
            </a:r>
            <a:r>
              <a:rPr lang="en-US" altLang="ko-KR" sz="2800">
                <a:solidFill>
                  <a:srgbClr val="2D4755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Bold" pitchFamily="34" charset="0"/>
              </a:rPr>
              <a:t> 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6D5759-6416-4034-87ED-F2D6A167242D}"/>
              </a:ext>
            </a:extLst>
          </p:cNvPr>
          <p:cNvSpPr txBox="1"/>
          <p:nvPr/>
        </p:nvSpPr>
        <p:spPr>
          <a:xfrm>
            <a:off x="9570908" y="2554650"/>
            <a:ext cx="64863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'Neighborhood' 에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따라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'sale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price'에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차이가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 </a:t>
            </a:r>
            <a:r>
              <a:rPr lang="en-US" sz="2000" err="1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있다</a:t>
            </a:r>
            <a:r>
              <a:rPr lang="en-US" sz="2000">
                <a:solidFill>
                  <a:srgbClr val="647D8B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Noto Sans CJK KR DemiLight" pitchFamily="34" charset="0"/>
              </a:rPr>
              <a:t>.</a:t>
            </a:r>
            <a:endParaRPr 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F81882-7E31-164A-2CE2-26BEFAC191A7}"/>
              </a:ext>
            </a:extLst>
          </p:cNvPr>
          <p:cNvGrpSpPr/>
          <p:nvPr/>
        </p:nvGrpSpPr>
        <p:grpSpPr>
          <a:xfrm>
            <a:off x="5688600" y="3357"/>
            <a:ext cx="6834600" cy="913165"/>
            <a:chOff x="5688600" y="3357"/>
            <a:chExt cx="6834600" cy="9131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2C160F-6BC8-8F50-8D30-0ECB7311FD8A}"/>
                </a:ext>
              </a:extLst>
            </p:cNvPr>
            <p:cNvSpPr/>
            <p:nvPr/>
          </p:nvSpPr>
          <p:spPr>
            <a:xfrm>
              <a:off x="8025900" y="3357"/>
              <a:ext cx="2160000" cy="192487"/>
            </a:xfrm>
            <a:prstGeom prst="rect">
              <a:avLst/>
            </a:prstGeom>
            <a:solidFill>
              <a:srgbClr val="2D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A2151D-0F08-674E-DE3E-9F333361E9B6}"/>
                </a:ext>
              </a:extLst>
            </p:cNvPr>
            <p:cNvSpPr/>
            <p:nvPr/>
          </p:nvSpPr>
          <p:spPr>
            <a:xfrm>
              <a:off x="56886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6FB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881B30-076E-63AC-5A28-BD6A054D3881}"/>
                </a:ext>
              </a:extLst>
            </p:cNvPr>
            <p:cNvSpPr/>
            <p:nvPr/>
          </p:nvSpPr>
          <p:spPr>
            <a:xfrm>
              <a:off x="10363200" y="3357"/>
              <a:ext cx="2160000" cy="192487"/>
            </a:xfrm>
            <a:prstGeom prst="rect">
              <a:avLst/>
            </a:prstGeom>
            <a:solidFill>
              <a:srgbClr val="EFF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59D025-5B43-1AA6-B5AE-246DB8D3C4ED}"/>
                </a:ext>
              </a:extLst>
            </p:cNvPr>
            <p:cNvSpPr txBox="1"/>
            <p:nvPr/>
          </p:nvSpPr>
          <p:spPr>
            <a:xfrm>
              <a:off x="6155616" y="270191"/>
              <a:ext cx="1225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EAFAF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가설 수립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980B21-A5C8-F9C2-9314-DE8F3C62D428}"/>
                </a:ext>
              </a:extLst>
            </p:cNvPr>
            <p:cNvSpPr txBox="1"/>
            <p:nvPr/>
          </p:nvSpPr>
          <p:spPr>
            <a:xfrm>
              <a:off x="8412990" y="270191"/>
              <a:ext cx="14057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이변량</a:t>
              </a:r>
              <a:r>
                <a:rPr lang="ko-KR" altLang="en-US">
                  <a:solidFill>
                    <a:srgbClr val="2D4755"/>
                  </a:solidFill>
                  <a:latin typeface="제주고딕" panose="02000300000000000000" pitchFamily="2" charset="-127"/>
                  <a:ea typeface="제주고딕"/>
                  <a:cs typeface="Calibri"/>
                </a:rPr>
                <a:t>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74F94-6C27-1BA4-531E-21F3FC3BE4A6}"/>
                </a:ext>
              </a:extLst>
            </p:cNvPr>
            <p:cNvSpPr txBox="1"/>
            <p:nvPr/>
          </p:nvSpPr>
          <p:spPr>
            <a:xfrm>
              <a:off x="10740305" y="270191"/>
              <a:ext cx="140578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solidFill>
                    <a:srgbClr val="A6A7A7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73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397C8A8757A4847AFD41F99149DF3C5" ma:contentTypeVersion="6" ma:contentTypeDescription="새 문서를 만듭니다." ma:contentTypeScope="" ma:versionID="9f30cab2747a8b290710386751e632e2">
  <xsd:schema xmlns:xsd="http://www.w3.org/2001/XMLSchema" xmlns:xs="http://www.w3.org/2001/XMLSchema" xmlns:p="http://schemas.microsoft.com/office/2006/metadata/properties" xmlns:ns2="df7519ff-c32f-46d8-8955-8435105c493b" targetNamespace="http://schemas.microsoft.com/office/2006/metadata/properties" ma:root="true" ma:fieldsID="7235e1b137a886cd2a4fd121bf568a60" ns2:_="">
    <xsd:import namespace="df7519ff-c32f-46d8-8955-8435105c49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519ff-c32f-46d8-8955-8435105c4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E1BD9A-A92B-44BA-9416-70012D1969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519ff-c32f-46d8-8955-8435105c49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28F9A3-1DD5-4AE7-89F7-032FE2E395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6DD238-9693-4F02-9C8B-4EEDC5007077}">
  <ds:schemaRefs>
    <ds:schemaRef ds:uri="http://purl.org/dc/dcmitype/"/>
    <ds:schemaRef ds:uri="http://schemas.openxmlformats.org/package/2006/metadata/core-properties"/>
    <ds:schemaRef ds:uri="http://purl.org/dc/terms/"/>
    <ds:schemaRef ds:uri="df7519ff-c32f-46d8-8955-8435105c493b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4078</Words>
  <Application>Microsoft Office PowerPoint</Application>
  <PresentationFormat>사용자 지정</PresentationFormat>
  <Paragraphs>828</Paragraphs>
  <Slides>59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?? ??</vt:lpstr>
      <vt:lpstr>Noto Sans CJK KR Bold</vt:lpstr>
      <vt:lpstr>Noto Sans CJK KR DemiLight</vt:lpstr>
      <vt:lpstr>Noto Sans CJK KR Regular</vt:lpstr>
      <vt:lpstr>맑은 고딕</vt:lpstr>
      <vt:lpstr>제주고딕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송정우</cp:lastModifiedBy>
  <cp:revision>323</cp:revision>
  <dcterms:created xsi:type="dcterms:W3CDTF">2022-05-15T22:14:20Z</dcterms:created>
  <dcterms:modified xsi:type="dcterms:W3CDTF">2022-05-18T03:17:32Z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0x010100B397C8A8757A4847AFD41F99149DF3C5</vt:lpwstr>
  </property>
</Properties>
</file>